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ink/ink2.xml" ContentType="application/inkml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ink/ink1.xml" ContentType="application/inkml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5" r:id="rId1"/>
  </p:sldMasterIdLst>
  <p:notesMasterIdLst>
    <p:notesMasterId r:id="rId34"/>
  </p:notes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9E7E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C19202-939A-471E-A386-F8DF7505A655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2ACBDAA-0A5E-4248-A3EF-ACADA7AD2471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3200" dirty="0">
              <a:solidFill>
                <a:schemeClr val="tx1"/>
              </a:solidFill>
            </a:rPr>
            <a:t>WELCOME</a:t>
          </a:r>
        </a:p>
      </dgm:t>
    </dgm:pt>
    <dgm:pt modelId="{D47820B2-CB2F-41E1-AAB4-EE2B781E351C}" type="parTrans" cxnId="{68657E65-F874-42F0-9003-0ED73D6A36BE}">
      <dgm:prSet/>
      <dgm:spPr/>
      <dgm:t>
        <a:bodyPr/>
        <a:lstStyle/>
        <a:p>
          <a:endParaRPr lang="en-US"/>
        </a:p>
      </dgm:t>
    </dgm:pt>
    <dgm:pt modelId="{FA4E254B-52EC-4827-823C-1F48B9867D8B}" type="sibTrans" cxnId="{68657E65-F874-42F0-9003-0ED73D6A36BE}">
      <dgm:prSet/>
      <dgm:spPr/>
      <dgm:t>
        <a:bodyPr/>
        <a:lstStyle/>
        <a:p>
          <a:endParaRPr lang="en-US"/>
        </a:p>
      </dgm:t>
    </dgm:pt>
    <dgm:pt modelId="{0367318B-EB94-429A-BCCA-6DF215C5815B}">
      <dgm:prSet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2800" dirty="0"/>
            <a:t>TO </a:t>
          </a:r>
        </a:p>
      </dgm:t>
    </dgm:pt>
    <dgm:pt modelId="{271BA056-F4CA-46FC-B940-BA7E69E8FCFB}" type="parTrans" cxnId="{82A9ACBE-8828-4731-879C-8D867AC2385A}">
      <dgm:prSet/>
      <dgm:spPr/>
      <dgm:t>
        <a:bodyPr/>
        <a:lstStyle/>
        <a:p>
          <a:endParaRPr lang="en-US"/>
        </a:p>
      </dgm:t>
    </dgm:pt>
    <dgm:pt modelId="{CA9CB5B3-3738-437E-B11A-2E1353F9DE0B}" type="sibTrans" cxnId="{82A9ACBE-8828-4731-879C-8D867AC2385A}">
      <dgm:prSet/>
      <dgm:spPr/>
      <dgm:t>
        <a:bodyPr/>
        <a:lstStyle/>
        <a:p>
          <a:endParaRPr lang="en-US"/>
        </a:p>
      </dgm:t>
    </dgm:pt>
    <dgm:pt modelId="{459D7686-055E-4662-ABAB-D6C06DF4A2EB}">
      <dgm:prSet cust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3200" dirty="0"/>
            <a:t>GOVERNMENT</a:t>
          </a:r>
          <a:r>
            <a:rPr lang="en-US" sz="2200" dirty="0"/>
            <a:t> </a:t>
          </a:r>
        </a:p>
      </dgm:t>
    </dgm:pt>
    <dgm:pt modelId="{B4B7AA2B-7B2D-4569-81C3-E1822CB5AABF}" type="parTrans" cxnId="{EB9DFA1A-4B8E-4348-BB31-7D2707B792CF}">
      <dgm:prSet/>
      <dgm:spPr/>
      <dgm:t>
        <a:bodyPr/>
        <a:lstStyle/>
        <a:p>
          <a:endParaRPr lang="en-US"/>
        </a:p>
      </dgm:t>
    </dgm:pt>
    <dgm:pt modelId="{BA62D80C-60E6-4F26-8639-9FD62AD50402}" type="sibTrans" cxnId="{EB9DFA1A-4B8E-4348-BB31-7D2707B792CF}">
      <dgm:prSet/>
      <dgm:spPr/>
      <dgm:t>
        <a:bodyPr/>
        <a:lstStyle/>
        <a:p>
          <a:endParaRPr lang="en-US"/>
        </a:p>
      </dgm:t>
    </dgm:pt>
    <dgm:pt modelId="{E4CCF83B-DBBA-4394-B46E-369C3FE0C929}">
      <dgm:prSet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en-US" sz="2400" b="0" dirty="0"/>
            <a:t>INDUSTRIAL TRAINING INSTITUTE </a:t>
          </a:r>
        </a:p>
      </dgm:t>
    </dgm:pt>
    <dgm:pt modelId="{D53E979D-D4F8-43C1-9BB9-3C2A82BA647E}" type="parTrans" cxnId="{898A204B-D17C-4310-A2E8-EFE7591531BC}">
      <dgm:prSet/>
      <dgm:spPr/>
      <dgm:t>
        <a:bodyPr/>
        <a:lstStyle/>
        <a:p>
          <a:endParaRPr lang="en-US"/>
        </a:p>
      </dgm:t>
    </dgm:pt>
    <dgm:pt modelId="{2D425A9E-0935-4C61-9BCE-85DACFB36D4A}" type="sibTrans" cxnId="{898A204B-D17C-4310-A2E8-EFE7591531BC}">
      <dgm:prSet/>
      <dgm:spPr/>
      <dgm:t>
        <a:bodyPr/>
        <a:lstStyle/>
        <a:p>
          <a:endParaRPr lang="en-US"/>
        </a:p>
      </dgm:t>
    </dgm:pt>
    <dgm:pt modelId="{A67B1B5E-88FB-4F6B-8029-4C34E3F2435D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sz="2800" dirty="0"/>
            <a:t>SHRI NAINA DEVI JI </a:t>
          </a:r>
        </a:p>
      </dgm:t>
    </dgm:pt>
    <dgm:pt modelId="{4AC9A8F6-4864-4E14-BD15-D4E375C274B8}" type="parTrans" cxnId="{680A4DF8-FC0A-4696-A981-59FF78976AE5}">
      <dgm:prSet/>
      <dgm:spPr/>
      <dgm:t>
        <a:bodyPr/>
        <a:lstStyle/>
        <a:p>
          <a:endParaRPr lang="en-US"/>
        </a:p>
      </dgm:t>
    </dgm:pt>
    <dgm:pt modelId="{ECC6543A-DA26-4CC0-BB6D-D4CF2A607D20}" type="sibTrans" cxnId="{680A4DF8-FC0A-4696-A981-59FF78976AE5}">
      <dgm:prSet/>
      <dgm:spPr/>
      <dgm:t>
        <a:bodyPr/>
        <a:lstStyle/>
        <a:p>
          <a:endParaRPr lang="en-US"/>
        </a:p>
      </dgm:t>
    </dgm:pt>
    <dgm:pt modelId="{9B30B20F-83FE-48F0-8F12-BCC9BFC47060}" type="pres">
      <dgm:prSet presAssocID="{24C19202-939A-471E-A386-F8DF7505A655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IN"/>
        </a:p>
      </dgm:t>
    </dgm:pt>
    <dgm:pt modelId="{BC109AC7-5178-4BC7-B9A1-65D8506A6B84}" type="pres">
      <dgm:prSet presAssocID="{24C19202-939A-471E-A386-F8DF7505A655}" presName="pyramid" presStyleLbl="node1" presStyleIdx="0" presStyleCnt="1"/>
      <dgm:spPr/>
    </dgm:pt>
    <dgm:pt modelId="{488CCD90-1407-4270-92F8-AA4C46D332BE}" type="pres">
      <dgm:prSet presAssocID="{24C19202-939A-471E-A386-F8DF7505A655}" presName="theList" presStyleCnt="0"/>
      <dgm:spPr/>
    </dgm:pt>
    <dgm:pt modelId="{424DEAE5-1345-4111-AF4C-2416677F47F1}" type="pres">
      <dgm:prSet presAssocID="{12ACBDAA-0A5E-4248-A3EF-ACADA7AD2471}" presName="aNode" presStyleLbl="fgAcc1" presStyleIdx="0" presStyleCnt="5" custLinFactNeighborX="-3322" custLinFactNeighborY="12238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3C7A90A8-5D03-4E8F-8245-BCDB8E19B1FB}" type="pres">
      <dgm:prSet presAssocID="{12ACBDAA-0A5E-4248-A3EF-ACADA7AD2471}" presName="aSpace" presStyleCnt="0"/>
      <dgm:spPr/>
    </dgm:pt>
    <dgm:pt modelId="{8AB5D2C2-4FE8-4F13-B016-B20C78DA09B2}" type="pres">
      <dgm:prSet presAssocID="{0367318B-EB94-429A-BCCA-6DF215C5815B}" presName="aNode" presStyleLbl="fgAcc1" presStyleIdx="1" presStyleCnt="5" custScaleX="50700" custLinFactNeighborX="-918" custLinFactNeighborY="-22290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10E8772E-0143-4B87-8A6A-5F59515B1528}" type="pres">
      <dgm:prSet presAssocID="{0367318B-EB94-429A-BCCA-6DF215C5815B}" presName="aSpace" presStyleCnt="0"/>
      <dgm:spPr/>
    </dgm:pt>
    <dgm:pt modelId="{EA2DCF84-767A-453D-BFEB-374A76BF7DE7}" type="pres">
      <dgm:prSet presAssocID="{459D7686-055E-4662-ABAB-D6C06DF4A2EB}" presName="aNode" presStyleLbl="fgAcc1" presStyleIdx="2" presStyleCnt="5" custLinFactNeighborX="-1661" custLinFactNeighborY="2448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E5F8C638-FEC6-4720-AC2E-FDAEAE9001AB}" type="pres">
      <dgm:prSet presAssocID="{459D7686-055E-4662-ABAB-D6C06DF4A2EB}" presName="aSpace" presStyleCnt="0"/>
      <dgm:spPr/>
    </dgm:pt>
    <dgm:pt modelId="{2BC9256E-A4BF-45B1-84A1-664992AE0696}" type="pres">
      <dgm:prSet presAssocID="{E4CCF83B-DBBA-4394-B46E-369C3FE0C929}" presName="aNode" presStyleLbl="fgAcc1" presStyleIdx="3" presStyleCnt="5" custScaleX="162740" custScaleY="123165" custLinFactNeighborX="21006" custLinFactNeighborY="42192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A15F03BD-5A92-484F-A57C-EAEBBDC0ECDC}" type="pres">
      <dgm:prSet presAssocID="{E4CCF83B-DBBA-4394-B46E-369C3FE0C929}" presName="aSpace" presStyleCnt="0"/>
      <dgm:spPr/>
    </dgm:pt>
    <dgm:pt modelId="{AE1D6072-ADC2-44C7-8A9E-51F2B9142EE0}" type="pres">
      <dgm:prSet presAssocID="{A67B1B5E-88FB-4F6B-8029-4C34E3F2435D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5F539545-B57F-4791-AF61-376CF35928F4}" type="pres">
      <dgm:prSet presAssocID="{A67B1B5E-88FB-4F6B-8029-4C34E3F2435D}" presName="aSpace" presStyleCnt="0"/>
      <dgm:spPr/>
    </dgm:pt>
  </dgm:ptLst>
  <dgm:cxnLst>
    <dgm:cxn modelId="{EB9DFA1A-4B8E-4348-BB31-7D2707B792CF}" srcId="{24C19202-939A-471E-A386-F8DF7505A655}" destId="{459D7686-055E-4662-ABAB-D6C06DF4A2EB}" srcOrd="2" destOrd="0" parTransId="{B4B7AA2B-7B2D-4569-81C3-E1822CB5AABF}" sibTransId="{BA62D80C-60E6-4F26-8639-9FD62AD50402}"/>
    <dgm:cxn modelId="{E0CAB0FF-9C3B-4F8D-98DD-FF95E702F88E}" type="presOf" srcId="{459D7686-055E-4662-ABAB-D6C06DF4A2EB}" destId="{EA2DCF84-767A-453D-BFEB-374A76BF7DE7}" srcOrd="0" destOrd="0" presId="urn:microsoft.com/office/officeart/2005/8/layout/pyramid2"/>
    <dgm:cxn modelId="{BDA5DDE3-552E-4BA7-ABD8-DF725BF0F4ED}" type="presOf" srcId="{24C19202-939A-471E-A386-F8DF7505A655}" destId="{9B30B20F-83FE-48F0-8F12-BCC9BFC47060}" srcOrd="0" destOrd="0" presId="urn:microsoft.com/office/officeart/2005/8/layout/pyramid2"/>
    <dgm:cxn modelId="{898A204B-D17C-4310-A2E8-EFE7591531BC}" srcId="{24C19202-939A-471E-A386-F8DF7505A655}" destId="{E4CCF83B-DBBA-4394-B46E-369C3FE0C929}" srcOrd="3" destOrd="0" parTransId="{D53E979D-D4F8-43C1-9BB9-3C2A82BA647E}" sibTransId="{2D425A9E-0935-4C61-9BCE-85DACFB36D4A}"/>
    <dgm:cxn modelId="{68657E65-F874-42F0-9003-0ED73D6A36BE}" srcId="{24C19202-939A-471E-A386-F8DF7505A655}" destId="{12ACBDAA-0A5E-4248-A3EF-ACADA7AD2471}" srcOrd="0" destOrd="0" parTransId="{D47820B2-CB2F-41E1-AAB4-EE2B781E351C}" sibTransId="{FA4E254B-52EC-4827-823C-1F48B9867D8B}"/>
    <dgm:cxn modelId="{7396E628-5E6E-4C2D-B0AA-AB004F19C607}" type="presOf" srcId="{E4CCF83B-DBBA-4394-B46E-369C3FE0C929}" destId="{2BC9256E-A4BF-45B1-84A1-664992AE0696}" srcOrd="0" destOrd="0" presId="urn:microsoft.com/office/officeart/2005/8/layout/pyramid2"/>
    <dgm:cxn modelId="{82A9ACBE-8828-4731-879C-8D867AC2385A}" srcId="{24C19202-939A-471E-A386-F8DF7505A655}" destId="{0367318B-EB94-429A-BCCA-6DF215C5815B}" srcOrd="1" destOrd="0" parTransId="{271BA056-F4CA-46FC-B940-BA7E69E8FCFB}" sibTransId="{CA9CB5B3-3738-437E-B11A-2E1353F9DE0B}"/>
    <dgm:cxn modelId="{A6EE57D2-C448-49EB-A9C7-2A9555C3046F}" type="presOf" srcId="{12ACBDAA-0A5E-4248-A3EF-ACADA7AD2471}" destId="{424DEAE5-1345-4111-AF4C-2416677F47F1}" srcOrd="0" destOrd="0" presId="urn:microsoft.com/office/officeart/2005/8/layout/pyramid2"/>
    <dgm:cxn modelId="{BD856B98-3169-4ECA-A29A-FEABD05ECDA5}" type="presOf" srcId="{0367318B-EB94-429A-BCCA-6DF215C5815B}" destId="{8AB5D2C2-4FE8-4F13-B016-B20C78DA09B2}" srcOrd="0" destOrd="0" presId="urn:microsoft.com/office/officeart/2005/8/layout/pyramid2"/>
    <dgm:cxn modelId="{392952FA-C259-4CBD-A5FF-29F8B345175C}" type="presOf" srcId="{A67B1B5E-88FB-4F6B-8029-4C34E3F2435D}" destId="{AE1D6072-ADC2-44C7-8A9E-51F2B9142EE0}" srcOrd="0" destOrd="0" presId="urn:microsoft.com/office/officeart/2005/8/layout/pyramid2"/>
    <dgm:cxn modelId="{680A4DF8-FC0A-4696-A981-59FF78976AE5}" srcId="{24C19202-939A-471E-A386-F8DF7505A655}" destId="{A67B1B5E-88FB-4F6B-8029-4C34E3F2435D}" srcOrd="4" destOrd="0" parTransId="{4AC9A8F6-4864-4E14-BD15-D4E375C274B8}" sibTransId="{ECC6543A-DA26-4CC0-BB6D-D4CF2A607D20}"/>
    <dgm:cxn modelId="{D89EDE4F-E271-4F32-BAFA-B5C3DE803007}" type="presParOf" srcId="{9B30B20F-83FE-48F0-8F12-BCC9BFC47060}" destId="{BC109AC7-5178-4BC7-B9A1-65D8506A6B84}" srcOrd="0" destOrd="0" presId="urn:microsoft.com/office/officeart/2005/8/layout/pyramid2"/>
    <dgm:cxn modelId="{AC7391F7-35FD-41B0-A039-7191D0EFD5E3}" type="presParOf" srcId="{9B30B20F-83FE-48F0-8F12-BCC9BFC47060}" destId="{488CCD90-1407-4270-92F8-AA4C46D332BE}" srcOrd="1" destOrd="0" presId="urn:microsoft.com/office/officeart/2005/8/layout/pyramid2"/>
    <dgm:cxn modelId="{24909AE7-5B31-44A8-87E2-FDDF58EA1DAD}" type="presParOf" srcId="{488CCD90-1407-4270-92F8-AA4C46D332BE}" destId="{424DEAE5-1345-4111-AF4C-2416677F47F1}" srcOrd="0" destOrd="0" presId="urn:microsoft.com/office/officeart/2005/8/layout/pyramid2"/>
    <dgm:cxn modelId="{B1596E33-A42C-4FF9-81CD-1E732BEA19FF}" type="presParOf" srcId="{488CCD90-1407-4270-92F8-AA4C46D332BE}" destId="{3C7A90A8-5D03-4E8F-8245-BCDB8E19B1FB}" srcOrd="1" destOrd="0" presId="urn:microsoft.com/office/officeart/2005/8/layout/pyramid2"/>
    <dgm:cxn modelId="{3A3BDB18-4CC0-4058-A2C0-AA9C4C7AD3F5}" type="presParOf" srcId="{488CCD90-1407-4270-92F8-AA4C46D332BE}" destId="{8AB5D2C2-4FE8-4F13-B016-B20C78DA09B2}" srcOrd="2" destOrd="0" presId="urn:microsoft.com/office/officeart/2005/8/layout/pyramid2"/>
    <dgm:cxn modelId="{22324C53-9DCC-49AC-B99D-6FF0949C6582}" type="presParOf" srcId="{488CCD90-1407-4270-92F8-AA4C46D332BE}" destId="{10E8772E-0143-4B87-8A6A-5F59515B1528}" srcOrd="3" destOrd="0" presId="urn:microsoft.com/office/officeart/2005/8/layout/pyramid2"/>
    <dgm:cxn modelId="{C6289D58-8642-403B-AC13-42176C4A247C}" type="presParOf" srcId="{488CCD90-1407-4270-92F8-AA4C46D332BE}" destId="{EA2DCF84-767A-453D-BFEB-374A76BF7DE7}" srcOrd="4" destOrd="0" presId="urn:microsoft.com/office/officeart/2005/8/layout/pyramid2"/>
    <dgm:cxn modelId="{F146F308-5285-4FD7-98EC-E906C81923DE}" type="presParOf" srcId="{488CCD90-1407-4270-92F8-AA4C46D332BE}" destId="{E5F8C638-FEC6-4720-AC2E-FDAEAE9001AB}" srcOrd="5" destOrd="0" presId="urn:microsoft.com/office/officeart/2005/8/layout/pyramid2"/>
    <dgm:cxn modelId="{CB8C4277-9D82-4139-8FD6-FAD9C139D54C}" type="presParOf" srcId="{488CCD90-1407-4270-92F8-AA4C46D332BE}" destId="{2BC9256E-A4BF-45B1-84A1-664992AE0696}" srcOrd="6" destOrd="0" presId="urn:microsoft.com/office/officeart/2005/8/layout/pyramid2"/>
    <dgm:cxn modelId="{F86AF505-0E73-404D-B0DD-598E5623A407}" type="presParOf" srcId="{488CCD90-1407-4270-92F8-AA4C46D332BE}" destId="{A15F03BD-5A92-484F-A57C-EAEBBDC0ECDC}" srcOrd="7" destOrd="0" presId="urn:microsoft.com/office/officeart/2005/8/layout/pyramid2"/>
    <dgm:cxn modelId="{9D1D7B84-3767-433C-A69B-980FBF6FC0F3}" type="presParOf" srcId="{488CCD90-1407-4270-92F8-AA4C46D332BE}" destId="{AE1D6072-ADC2-44C7-8A9E-51F2B9142EE0}" srcOrd="8" destOrd="0" presId="urn:microsoft.com/office/officeart/2005/8/layout/pyramid2"/>
    <dgm:cxn modelId="{D9E20E2D-A8C0-4AEF-85BE-8DF4936A8855}" type="presParOf" srcId="{488CCD90-1407-4270-92F8-AA4C46D332BE}" destId="{5F539545-B57F-4791-AF61-376CF35928F4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7B5073-7D2E-4172-B621-EC5C9FB1CED0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15E565-744A-4035-B256-4B4F60736D2E}">
      <dgm:prSet/>
      <dgm:spPr/>
      <dgm:t>
        <a:bodyPr/>
        <a:lstStyle/>
        <a:p>
          <a:pPr rtl="0"/>
          <a:r>
            <a:rPr lang="en-US" b="1" dirty="0"/>
            <a:t>ABOUT INSTITUTE</a:t>
          </a:r>
        </a:p>
      </dgm:t>
    </dgm:pt>
    <dgm:pt modelId="{42EDE4CD-0205-494E-900A-7D4972603073}" type="sibTrans" cxnId="{2090BBCA-4B98-4229-92F1-D9B4E62B962D}">
      <dgm:prSet/>
      <dgm:spPr/>
      <dgm:t>
        <a:bodyPr/>
        <a:lstStyle/>
        <a:p>
          <a:endParaRPr lang="en-US"/>
        </a:p>
      </dgm:t>
    </dgm:pt>
    <dgm:pt modelId="{12C301B8-73FE-4870-826E-C75D391B6461}" type="parTrans" cxnId="{2090BBCA-4B98-4229-92F1-D9B4E62B962D}">
      <dgm:prSet/>
      <dgm:spPr/>
      <dgm:t>
        <a:bodyPr/>
        <a:lstStyle/>
        <a:p>
          <a:endParaRPr lang="en-US"/>
        </a:p>
      </dgm:t>
    </dgm:pt>
    <dgm:pt modelId="{7AE959E7-9356-4216-9F56-E2DCFC9EDB9F}" type="pres">
      <dgm:prSet presAssocID="{A97B5073-7D2E-4172-B621-EC5C9FB1CED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62895B42-2C18-42AD-AEE0-8A129CBDFFB0}" type="pres">
      <dgm:prSet presAssocID="{0815E565-744A-4035-B256-4B4F60736D2E}" presName="composite" presStyleCnt="0"/>
      <dgm:spPr/>
    </dgm:pt>
    <dgm:pt modelId="{E2A2794B-5BC0-4543-B458-CD22DE031225}" type="pres">
      <dgm:prSet presAssocID="{0815E565-744A-4035-B256-4B4F60736D2E}" presName="imgShp" presStyleLbl="fgImgPlace1" presStyleIdx="0" presStyleCnt="1" custScaleX="220930"/>
      <dgm:spPr/>
    </dgm:pt>
    <dgm:pt modelId="{373BB990-8384-4600-8B92-3445166B5193}" type="pres">
      <dgm:prSet presAssocID="{0815E565-744A-4035-B256-4B4F60736D2E}" presName="txShp" presStyleLbl="node1" presStyleIdx="0" presStyleCnt="1" custLinFactNeighborX="-2239" custLinFactNeighborY="2957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17BE868B-66E1-4827-AEC8-260232F3CA6D}" type="presOf" srcId="{0815E565-744A-4035-B256-4B4F60736D2E}" destId="{373BB990-8384-4600-8B92-3445166B5193}" srcOrd="0" destOrd="0" presId="urn:microsoft.com/office/officeart/2005/8/layout/vList3#1"/>
    <dgm:cxn modelId="{2090BBCA-4B98-4229-92F1-D9B4E62B962D}" srcId="{A97B5073-7D2E-4172-B621-EC5C9FB1CED0}" destId="{0815E565-744A-4035-B256-4B4F60736D2E}" srcOrd="0" destOrd="0" parTransId="{12C301B8-73FE-4870-826E-C75D391B6461}" sibTransId="{42EDE4CD-0205-494E-900A-7D4972603073}"/>
    <dgm:cxn modelId="{56C548D2-9F17-4ACE-A164-9B5972B23671}" type="presOf" srcId="{A97B5073-7D2E-4172-B621-EC5C9FB1CED0}" destId="{7AE959E7-9356-4216-9F56-E2DCFC9EDB9F}" srcOrd="0" destOrd="0" presId="urn:microsoft.com/office/officeart/2005/8/layout/vList3#1"/>
    <dgm:cxn modelId="{9B11216D-BCDC-4719-8983-B2318E67276E}" type="presParOf" srcId="{7AE959E7-9356-4216-9F56-E2DCFC9EDB9F}" destId="{62895B42-2C18-42AD-AEE0-8A129CBDFFB0}" srcOrd="0" destOrd="0" presId="urn:microsoft.com/office/officeart/2005/8/layout/vList3#1"/>
    <dgm:cxn modelId="{7BD248DC-FA42-418F-AF04-1C31F04B81F0}" type="presParOf" srcId="{62895B42-2C18-42AD-AEE0-8A129CBDFFB0}" destId="{E2A2794B-5BC0-4543-B458-CD22DE031225}" srcOrd="0" destOrd="0" presId="urn:microsoft.com/office/officeart/2005/8/layout/vList3#1"/>
    <dgm:cxn modelId="{46837CDD-3D57-4C3F-BD87-22C8E4854B98}" type="presParOf" srcId="{62895B42-2C18-42AD-AEE0-8A129CBDFFB0}" destId="{373BB990-8384-4600-8B92-3445166B5193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6F8D676-EBA7-4534-B4EF-0F87336F216A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75402EC-A688-4BBD-903E-ED7B597BBB66}">
      <dgm:prSet/>
      <dgm:spPr/>
      <dgm:t>
        <a:bodyPr/>
        <a:lstStyle/>
        <a:p>
          <a:pPr rtl="0"/>
          <a:r>
            <a:rPr lang="en-US" dirty="0"/>
            <a:t>YEAR OF ESTABLISHMENT </a:t>
          </a:r>
        </a:p>
      </dgm:t>
    </dgm:pt>
    <dgm:pt modelId="{0E02BABF-5AEB-4457-AE35-0FBB3F1448D9}" type="parTrans" cxnId="{687060C0-FB7F-41B9-AABD-F99EC1E0BC38}">
      <dgm:prSet/>
      <dgm:spPr/>
      <dgm:t>
        <a:bodyPr/>
        <a:lstStyle/>
        <a:p>
          <a:endParaRPr lang="en-US"/>
        </a:p>
      </dgm:t>
    </dgm:pt>
    <dgm:pt modelId="{3DC305B0-8C19-4646-BD9C-36F19297C241}" type="sibTrans" cxnId="{687060C0-FB7F-41B9-AABD-F99EC1E0BC38}">
      <dgm:prSet/>
      <dgm:spPr/>
      <dgm:t>
        <a:bodyPr/>
        <a:lstStyle/>
        <a:p>
          <a:endParaRPr lang="en-US"/>
        </a:p>
      </dgm:t>
    </dgm:pt>
    <dgm:pt modelId="{2FD1A100-DFE9-498A-9DCC-7D147D831642}">
      <dgm:prSet custT="1"/>
      <dgm:spPr/>
      <dgm:t>
        <a:bodyPr/>
        <a:lstStyle/>
        <a:p>
          <a:pPr rtl="0"/>
          <a:r>
            <a:rPr lang="en-US" sz="2300" dirty="0"/>
            <a:t>03-AUGUST-</a:t>
          </a:r>
          <a:r>
            <a:rPr lang="en-US" sz="2800" dirty="0"/>
            <a:t>2013</a:t>
          </a:r>
          <a:r>
            <a:rPr lang="en-US" sz="2300" dirty="0"/>
            <a:t> </a:t>
          </a:r>
        </a:p>
      </dgm:t>
    </dgm:pt>
    <dgm:pt modelId="{AD6C94A7-4D7F-4E85-82C4-0E94BEA020DB}" type="parTrans" cxnId="{2C5AB663-8AA9-4D8C-8E5E-89F190926F89}">
      <dgm:prSet/>
      <dgm:spPr/>
      <dgm:t>
        <a:bodyPr/>
        <a:lstStyle/>
        <a:p>
          <a:endParaRPr lang="en-US"/>
        </a:p>
      </dgm:t>
    </dgm:pt>
    <dgm:pt modelId="{DE60CDD2-436D-441F-A759-5BCB407F27B2}" type="sibTrans" cxnId="{2C5AB663-8AA9-4D8C-8E5E-89F190926F89}">
      <dgm:prSet/>
      <dgm:spPr/>
      <dgm:t>
        <a:bodyPr/>
        <a:lstStyle/>
        <a:p>
          <a:endParaRPr lang="en-US"/>
        </a:p>
      </dgm:t>
    </dgm:pt>
    <dgm:pt modelId="{A5B0F8F8-58FF-4AE7-B4C2-FF9251DFD055}">
      <dgm:prSet/>
      <dgm:spPr/>
      <dgm:t>
        <a:bodyPr/>
        <a:lstStyle/>
        <a:p>
          <a:pPr rtl="0"/>
          <a:r>
            <a:rPr lang="en-US" dirty="0"/>
            <a:t>VIDE: HP . Govt. Notification No. EDN (TE)A(1)-19/2012 dated Shimla-2/ 2</a:t>
          </a:r>
          <a:r>
            <a:rPr lang="en-US" baseline="30000" dirty="0"/>
            <a:t>nd</a:t>
          </a:r>
          <a:r>
            <a:rPr lang="en-US" dirty="0"/>
            <a:t> July 2013 </a:t>
          </a:r>
        </a:p>
      </dgm:t>
    </dgm:pt>
    <dgm:pt modelId="{FAA5EA7A-7318-48CC-97CB-F68269F6554F}" type="parTrans" cxnId="{6A7BC90A-5282-4E97-9643-CD3C45F6F341}">
      <dgm:prSet/>
      <dgm:spPr/>
      <dgm:t>
        <a:bodyPr/>
        <a:lstStyle/>
        <a:p>
          <a:endParaRPr lang="en-US"/>
        </a:p>
      </dgm:t>
    </dgm:pt>
    <dgm:pt modelId="{213AD252-F415-4D7A-A211-971DFC18B5B8}" type="sibTrans" cxnId="{6A7BC90A-5282-4E97-9643-CD3C45F6F341}">
      <dgm:prSet/>
      <dgm:spPr/>
      <dgm:t>
        <a:bodyPr/>
        <a:lstStyle/>
        <a:p>
          <a:endParaRPr lang="en-US"/>
        </a:p>
      </dgm:t>
    </dgm:pt>
    <dgm:pt modelId="{E19D7114-3405-4129-988B-29D08441B66C}" type="pres">
      <dgm:prSet presAssocID="{A6F8D676-EBA7-4534-B4EF-0F87336F216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DAFB0F1F-ADC8-417F-A900-A596DB657836}" type="pres">
      <dgm:prSet presAssocID="{475402EC-A688-4BBD-903E-ED7B597BBB66}" presName="composite" presStyleCnt="0"/>
      <dgm:spPr/>
    </dgm:pt>
    <dgm:pt modelId="{A65929A3-93C8-41EF-924F-D3BEAA7A4D16}" type="pres">
      <dgm:prSet presAssocID="{475402EC-A688-4BBD-903E-ED7B597BBB66}" presName="imgShp" presStyleLbl="fgImgPlace1" presStyleIdx="0" presStyleCnt="3"/>
      <dgm:spPr/>
    </dgm:pt>
    <dgm:pt modelId="{27E04D22-E486-48E9-92CF-A5E8D00F57F8}" type="pres">
      <dgm:prSet presAssocID="{475402EC-A688-4BBD-903E-ED7B597BBB6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C3C86AF2-9AD8-486F-9DC5-1F0A7569054A}" type="pres">
      <dgm:prSet presAssocID="{3DC305B0-8C19-4646-BD9C-36F19297C241}" presName="spacing" presStyleCnt="0"/>
      <dgm:spPr/>
    </dgm:pt>
    <dgm:pt modelId="{66402290-90E7-4C19-9832-934ADDE43F0C}" type="pres">
      <dgm:prSet presAssocID="{2FD1A100-DFE9-498A-9DCC-7D147D831642}" presName="composite" presStyleCnt="0"/>
      <dgm:spPr/>
    </dgm:pt>
    <dgm:pt modelId="{A16021B2-14EE-48EE-962F-93BA751F0ADA}" type="pres">
      <dgm:prSet presAssocID="{2FD1A100-DFE9-498A-9DCC-7D147D831642}" presName="imgShp" presStyleLbl="fgImgPlace1" presStyleIdx="1" presStyleCnt="3"/>
      <dgm:spPr/>
    </dgm:pt>
    <dgm:pt modelId="{82BD9FB0-7A5A-4581-9D5A-488AA4556A61}" type="pres">
      <dgm:prSet presAssocID="{2FD1A100-DFE9-498A-9DCC-7D147D831642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5E98393A-2C4E-4C8F-90D6-74D3D9658B7B}" type="pres">
      <dgm:prSet presAssocID="{DE60CDD2-436D-441F-A759-5BCB407F27B2}" presName="spacing" presStyleCnt="0"/>
      <dgm:spPr/>
    </dgm:pt>
    <dgm:pt modelId="{5EBA7ED9-F52C-45F6-95AE-54EE9E7D3865}" type="pres">
      <dgm:prSet presAssocID="{A5B0F8F8-58FF-4AE7-B4C2-FF9251DFD055}" presName="composite" presStyleCnt="0"/>
      <dgm:spPr/>
    </dgm:pt>
    <dgm:pt modelId="{8710F4B3-1254-49C9-B3B4-AF151D880883}" type="pres">
      <dgm:prSet presAssocID="{A5B0F8F8-58FF-4AE7-B4C2-FF9251DFD055}" presName="imgShp" presStyleLbl="fgImgPlace1" presStyleIdx="2" presStyleCnt="3"/>
      <dgm:spPr/>
    </dgm:pt>
    <dgm:pt modelId="{299D7E7A-AD8B-4A9D-9FDB-9BE77AE2D129}" type="pres">
      <dgm:prSet presAssocID="{A5B0F8F8-58FF-4AE7-B4C2-FF9251DFD055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4282B62C-1054-4BEE-A434-F7E0EC97ABB8}" type="presOf" srcId="{A5B0F8F8-58FF-4AE7-B4C2-FF9251DFD055}" destId="{299D7E7A-AD8B-4A9D-9FDB-9BE77AE2D129}" srcOrd="0" destOrd="0" presId="urn:microsoft.com/office/officeart/2005/8/layout/vList3#2"/>
    <dgm:cxn modelId="{88DD1CD6-AC57-4D55-8970-980FF2E560E5}" type="presOf" srcId="{A6F8D676-EBA7-4534-B4EF-0F87336F216A}" destId="{E19D7114-3405-4129-988B-29D08441B66C}" srcOrd="0" destOrd="0" presId="urn:microsoft.com/office/officeart/2005/8/layout/vList3#2"/>
    <dgm:cxn modelId="{6A7BC90A-5282-4E97-9643-CD3C45F6F341}" srcId="{A6F8D676-EBA7-4534-B4EF-0F87336F216A}" destId="{A5B0F8F8-58FF-4AE7-B4C2-FF9251DFD055}" srcOrd="2" destOrd="0" parTransId="{FAA5EA7A-7318-48CC-97CB-F68269F6554F}" sibTransId="{213AD252-F415-4D7A-A211-971DFC18B5B8}"/>
    <dgm:cxn modelId="{54611852-2407-47A7-ACEB-712F72AFCE19}" type="presOf" srcId="{475402EC-A688-4BBD-903E-ED7B597BBB66}" destId="{27E04D22-E486-48E9-92CF-A5E8D00F57F8}" srcOrd="0" destOrd="0" presId="urn:microsoft.com/office/officeart/2005/8/layout/vList3#2"/>
    <dgm:cxn modelId="{671196D4-6322-4521-AE14-FFB7343C1EF5}" type="presOf" srcId="{2FD1A100-DFE9-498A-9DCC-7D147D831642}" destId="{82BD9FB0-7A5A-4581-9D5A-488AA4556A61}" srcOrd="0" destOrd="0" presId="urn:microsoft.com/office/officeart/2005/8/layout/vList3#2"/>
    <dgm:cxn modelId="{687060C0-FB7F-41B9-AABD-F99EC1E0BC38}" srcId="{A6F8D676-EBA7-4534-B4EF-0F87336F216A}" destId="{475402EC-A688-4BBD-903E-ED7B597BBB66}" srcOrd="0" destOrd="0" parTransId="{0E02BABF-5AEB-4457-AE35-0FBB3F1448D9}" sibTransId="{3DC305B0-8C19-4646-BD9C-36F19297C241}"/>
    <dgm:cxn modelId="{2C5AB663-8AA9-4D8C-8E5E-89F190926F89}" srcId="{A6F8D676-EBA7-4534-B4EF-0F87336F216A}" destId="{2FD1A100-DFE9-498A-9DCC-7D147D831642}" srcOrd="1" destOrd="0" parTransId="{AD6C94A7-4D7F-4E85-82C4-0E94BEA020DB}" sibTransId="{DE60CDD2-436D-441F-A759-5BCB407F27B2}"/>
    <dgm:cxn modelId="{961F3251-F65F-4331-AE81-367C14660B46}" type="presParOf" srcId="{E19D7114-3405-4129-988B-29D08441B66C}" destId="{DAFB0F1F-ADC8-417F-A900-A596DB657836}" srcOrd="0" destOrd="0" presId="urn:microsoft.com/office/officeart/2005/8/layout/vList3#2"/>
    <dgm:cxn modelId="{6116122B-0A7F-426D-9ADA-8815F0C49244}" type="presParOf" srcId="{DAFB0F1F-ADC8-417F-A900-A596DB657836}" destId="{A65929A3-93C8-41EF-924F-D3BEAA7A4D16}" srcOrd="0" destOrd="0" presId="urn:microsoft.com/office/officeart/2005/8/layout/vList3#2"/>
    <dgm:cxn modelId="{027638F7-CAB5-4984-8C1D-DD6B86CD5A56}" type="presParOf" srcId="{DAFB0F1F-ADC8-417F-A900-A596DB657836}" destId="{27E04D22-E486-48E9-92CF-A5E8D00F57F8}" srcOrd="1" destOrd="0" presId="urn:microsoft.com/office/officeart/2005/8/layout/vList3#2"/>
    <dgm:cxn modelId="{B0C8BF32-C196-4A1C-A03E-F47F963EB921}" type="presParOf" srcId="{E19D7114-3405-4129-988B-29D08441B66C}" destId="{C3C86AF2-9AD8-486F-9DC5-1F0A7569054A}" srcOrd="1" destOrd="0" presId="urn:microsoft.com/office/officeart/2005/8/layout/vList3#2"/>
    <dgm:cxn modelId="{2F8FFDA5-4972-4B1D-819B-AB89007BDFF1}" type="presParOf" srcId="{E19D7114-3405-4129-988B-29D08441B66C}" destId="{66402290-90E7-4C19-9832-934ADDE43F0C}" srcOrd="2" destOrd="0" presId="urn:microsoft.com/office/officeart/2005/8/layout/vList3#2"/>
    <dgm:cxn modelId="{0E9FAF7F-F414-404A-A21E-4217F79C4799}" type="presParOf" srcId="{66402290-90E7-4C19-9832-934ADDE43F0C}" destId="{A16021B2-14EE-48EE-962F-93BA751F0ADA}" srcOrd="0" destOrd="0" presId="urn:microsoft.com/office/officeart/2005/8/layout/vList3#2"/>
    <dgm:cxn modelId="{E6B2A8EE-F25C-4F3E-BF7A-1FFF5962C7AB}" type="presParOf" srcId="{66402290-90E7-4C19-9832-934ADDE43F0C}" destId="{82BD9FB0-7A5A-4581-9D5A-488AA4556A61}" srcOrd="1" destOrd="0" presId="urn:microsoft.com/office/officeart/2005/8/layout/vList3#2"/>
    <dgm:cxn modelId="{22F70DA2-EEC7-4EC3-9A2B-D85EFCCFF142}" type="presParOf" srcId="{E19D7114-3405-4129-988B-29D08441B66C}" destId="{5E98393A-2C4E-4C8F-90D6-74D3D9658B7B}" srcOrd="3" destOrd="0" presId="urn:microsoft.com/office/officeart/2005/8/layout/vList3#2"/>
    <dgm:cxn modelId="{FE0B37D5-21AA-497A-8182-C23141F323E5}" type="presParOf" srcId="{E19D7114-3405-4129-988B-29D08441B66C}" destId="{5EBA7ED9-F52C-45F6-95AE-54EE9E7D3865}" srcOrd="4" destOrd="0" presId="urn:microsoft.com/office/officeart/2005/8/layout/vList3#2"/>
    <dgm:cxn modelId="{B4F93A38-2541-43DB-99A7-50DACFEEB6D3}" type="presParOf" srcId="{5EBA7ED9-F52C-45F6-95AE-54EE9E7D3865}" destId="{8710F4B3-1254-49C9-B3B4-AF151D880883}" srcOrd="0" destOrd="0" presId="urn:microsoft.com/office/officeart/2005/8/layout/vList3#2"/>
    <dgm:cxn modelId="{0D99D3A6-4BBA-44B4-8164-360AF9E8A3C3}" type="presParOf" srcId="{5EBA7ED9-F52C-45F6-95AE-54EE9E7D3865}" destId="{299D7E7A-AD8B-4A9D-9FDB-9BE77AE2D129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109AC7-5178-4BC7-B9A1-65D8506A6B84}">
      <dsp:nvSpPr>
        <dsp:cNvPr id="0" name=""/>
        <dsp:cNvSpPr/>
      </dsp:nvSpPr>
      <dsp:spPr>
        <a:xfrm>
          <a:off x="66307" y="0"/>
          <a:ext cx="6286544" cy="6286544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4DEAE5-1345-4111-AF4C-2416677F47F1}">
      <dsp:nvSpPr>
        <dsp:cNvPr id="0" name=""/>
        <dsp:cNvSpPr/>
      </dsp:nvSpPr>
      <dsp:spPr>
        <a:xfrm>
          <a:off x="3073833" y="643135"/>
          <a:ext cx="4086253" cy="858260"/>
        </a:xfrm>
        <a:prstGeom prst="roundRect">
          <a:avLst/>
        </a:prstGeom>
        <a:gradFill rotWithShape="1">
          <a:gsLst>
            <a:gs pos="0">
              <a:schemeClr val="accent2"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2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solidFill>
                <a:schemeClr val="tx1"/>
              </a:solidFill>
            </a:rPr>
            <a:t>WELCOME</a:t>
          </a:r>
        </a:p>
      </dsp:txBody>
      <dsp:txXfrm>
        <a:off x="3115730" y="685032"/>
        <a:ext cx="4002459" cy="774466"/>
      </dsp:txXfrm>
    </dsp:sp>
    <dsp:sp modelId="{8AB5D2C2-4FE8-4F13-B016-B20C78DA09B2}">
      <dsp:nvSpPr>
        <dsp:cNvPr id="0" name=""/>
        <dsp:cNvSpPr/>
      </dsp:nvSpPr>
      <dsp:spPr>
        <a:xfrm>
          <a:off x="4179329" y="1571635"/>
          <a:ext cx="2071730" cy="858260"/>
        </a:xfrm>
        <a:prstGeom prst="roundRect">
          <a:avLst/>
        </a:prstGeom>
        <a:solidFill>
          <a:schemeClr val="accent3"/>
        </a:solidFill>
        <a:ln w="19050" cap="flat" cmpd="sng" algn="ctr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TO </a:t>
          </a:r>
        </a:p>
      </dsp:txBody>
      <dsp:txXfrm>
        <a:off x="4221226" y="1613532"/>
        <a:ext cx="1987936" cy="774466"/>
      </dsp:txXfrm>
    </dsp:sp>
    <dsp:sp modelId="{EA2DCF84-767A-453D-BFEB-374A76BF7DE7}">
      <dsp:nvSpPr>
        <dsp:cNvPr id="0" name=""/>
        <dsp:cNvSpPr/>
      </dsp:nvSpPr>
      <dsp:spPr>
        <a:xfrm>
          <a:off x="3141706" y="2563718"/>
          <a:ext cx="4086253" cy="858260"/>
        </a:xfrm>
        <a:prstGeom prst="roundRect">
          <a:avLst/>
        </a:prstGeom>
        <a:solidFill>
          <a:schemeClr val="accent5"/>
        </a:solidFill>
        <a:ln w="19050" cap="flat" cmpd="sng" algn="ctr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GOVERNMENT</a:t>
          </a:r>
          <a:r>
            <a:rPr lang="en-US" sz="2200" kern="1200" dirty="0"/>
            <a:t> </a:t>
          </a:r>
        </a:p>
      </dsp:txBody>
      <dsp:txXfrm>
        <a:off x="3183603" y="2605615"/>
        <a:ext cx="4002459" cy="774466"/>
      </dsp:txXfrm>
    </dsp:sp>
    <dsp:sp modelId="{2BC9256E-A4BF-45B1-84A1-664992AE0696}">
      <dsp:nvSpPr>
        <dsp:cNvPr id="0" name=""/>
        <dsp:cNvSpPr/>
      </dsp:nvSpPr>
      <dsp:spPr>
        <a:xfrm>
          <a:off x="1994028" y="3571900"/>
          <a:ext cx="6649969" cy="1057076"/>
        </a:xfrm>
        <a:prstGeom prst="roundRect">
          <a:avLst/>
        </a:prstGeom>
        <a:gradFill rotWithShape="1">
          <a:gsLst>
            <a:gs pos="0">
              <a:schemeClr val="accent4"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INDUSTRIAL TRAINING INSTITUTE </a:t>
          </a:r>
        </a:p>
      </dsp:txBody>
      <dsp:txXfrm>
        <a:off x="2045630" y="3623502"/>
        <a:ext cx="6546765" cy="953872"/>
      </dsp:txXfrm>
    </dsp:sp>
    <dsp:sp modelId="{AE1D6072-ADC2-44C7-8A9E-51F2B9142EE0}">
      <dsp:nvSpPr>
        <dsp:cNvPr id="0" name=""/>
        <dsp:cNvSpPr/>
      </dsp:nvSpPr>
      <dsp:spPr>
        <a:xfrm>
          <a:off x="3209579" y="4690994"/>
          <a:ext cx="4086253" cy="858260"/>
        </a:xfrm>
        <a:prstGeom prst="roundRect">
          <a:avLst/>
        </a:prstGeom>
        <a:gradFill rotWithShape="1">
          <a:gsLst>
            <a:gs pos="0">
              <a:schemeClr val="accent2">
                <a:tint val="83000"/>
                <a:satMod val="100000"/>
                <a:lumMod val="100000"/>
              </a:schemeClr>
            </a:gs>
            <a:gs pos="100000">
              <a:schemeClr val="accent2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2"/>
          </a:solidFill>
          <a:prstDash val="solid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SHRI NAINA DEVI JI </a:t>
          </a:r>
        </a:p>
      </dsp:txBody>
      <dsp:txXfrm>
        <a:off x="3251476" y="4732891"/>
        <a:ext cx="4002459" cy="7744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3BB990-8384-4600-8B92-3445166B5193}">
      <dsp:nvSpPr>
        <dsp:cNvPr id="0" name=""/>
        <dsp:cNvSpPr/>
      </dsp:nvSpPr>
      <dsp:spPr>
        <a:xfrm rot="10800000">
          <a:off x="1966552" y="0"/>
          <a:ext cx="5864118" cy="112397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640" tIns="186690" rIns="348488" bIns="186690" numCol="1" spcCol="1270" anchor="ctr" anchorCtr="0">
          <a:noAutofit/>
        </a:bodyPr>
        <a:lstStyle/>
        <a:p>
          <a:pPr marL="0" lvl="0" indent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b="1" kern="1200" dirty="0"/>
            <a:t>ABOUT INSTITUTE</a:t>
          </a:r>
        </a:p>
      </dsp:txBody>
      <dsp:txXfrm rot="10800000">
        <a:off x="2247545" y="0"/>
        <a:ext cx="5583125" cy="1123972"/>
      </dsp:txXfrm>
    </dsp:sp>
    <dsp:sp modelId="{E2A2794B-5BC0-4543-B458-CD22DE031225}">
      <dsp:nvSpPr>
        <dsp:cNvPr id="0" name=""/>
        <dsp:cNvSpPr/>
      </dsp:nvSpPr>
      <dsp:spPr>
        <a:xfrm>
          <a:off x="856254" y="0"/>
          <a:ext cx="2483191" cy="1123972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E04D22-E486-48E9-92CF-A5E8D00F57F8}">
      <dsp:nvSpPr>
        <dsp:cNvPr id="0" name=""/>
        <dsp:cNvSpPr/>
      </dsp:nvSpPr>
      <dsp:spPr>
        <a:xfrm rot="10800000">
          <a:off x="1668889" y="1365"/>
          <a:ext cx="5472684" cy="116172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2290" tIns="95250" rIns="177800" bIns="95250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YEAR OF ESTABLISHMENT </a:t>
          </a:r>
        </a:p>
      </dsp:txBody>
      <dsp:txXfrm rot="10800000">
        <a:off x="1959321" y="1365"/>
        <a:ext cx="5182252" cy="1161727"/>
      </dsp:txXfrm>
    </dsp:sp>
    <dsp:sp modelId="{A65929A3-93C8-41EF-924F-D3BEAA7A4D16}">
      <dsp:nvSpPr>
        <dsp:cNvPr id="0" name=""/>
        <dsp:cNvSpPr/>
      </dsp:nvSpPr>
      <dsp:spPr>
        <a:xfrm>
          <a:off x="1088026" y="1365"/>
          <a:ext cx="1161727" cy="116172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BD9FB0-7A5A-4581-9D5A-488AA4556A61}">
      <dsp:nvSpPr>
        <dsp:cNvPr id="0" name=""/>
        <dsp:cNvSpPr/>
      </dsp:nvSpPr>
      <dsp:spPr>
        <a:xfrm rot="10800000">
          <a:off x="1668889" y="1509878"/>
          <a:ext cx="5472684" cy="116172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2290" tIns="87630" rIns="163576" bIns="87630" numCol="1" spcCol="127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03-AUGUST-</a:t>
          </a:r>
          <a:r>
            <a:rPr lang="en-US" sz="2800" kern="1200" dirty="0"/>
            <a:t>2013</a:t>
          </a:r>
          <a:r>
            <a:rPr lang="en-US" sz="2300" kern="1200" dirty="0"/>
            <a:t> </a:t>
          </a:r>
        </a:p>
      </dsp:txBody>
      <dsp:txXfrm rot="10800000">
        <a:off x="1959321" y="1509878"/>
        <a:ext cx="5182252" cy="1161727"/>
      </dsp:txXfrm>
    </dsp:sp>
    <dsp:sp modelId="{A16021B2-14EE-48EE-962F-93BA751F0ADA}">
      <dsp:nvSpPr>
        <dsp:cNvPr id="0" name=""/>
        <dsp:cNvSpPr/>
      </dsp:nvSpPr>
      <dsp:spPr>
        <a:xfrm>
          <a:off x="1088026" y="1509878"/>
          <a:ext cx="1161727" cy="116172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9D7E7A-AD8B-4A9D-9FDB-9BE77AE2D129}">
      <dsp:nvSpPr>
        <dsp:cNvPr id="0" name=""/>
        <dsp:cNvSpPr/>
      </dsp:nvSpPr>
      <dsp:spPr>
        <a:xfrm rot="10800000">
          <a:off x="1668889" y="3018390"/>
          <a:ext cx="5472684" cy="116172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2290" tIns="95250" rIns="177800" bIns="95250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VIDE: HP . Govt. Notification No. EDN (TE)A(1)-19/2012 dated Shimla-2/ 2</a:t>
          </a:r>
          <a:r>
            <a:rPr lang="en-US" sz="2500" kern="1200" baseline="30000" dirty="0"/>
            <a:t>nd</a:t>
          </a:r>
          <a:r>
            <a:rPr lang="en-US" sz="2500" kern="1200" dirty="0"/>
            <a:t> July 2013 </a:t>
          </a:r>
        </a:p>
      </dsp:txBody>
      <dsp:txXfrm rot="10800000">
        <a:off x="1959321" y="3018390"/>
        <a:ext cx="5182252" cy="1161727"/>
      </dsp:txXfrm>
    </dsp:sp>
    <dsp:sp modelId="{8710F4B3-1254-49C9-B3B4-AF151D880883}">
      <dsp:nvSpPr>
        <dsp:cNvPr id="0" name=""/>
        <dsp:cNvSpPr/>
      </dsp:nvSpPr>
      <dsp:spPr>
        <a:xfrm>
          <a:off x="1088026" y="3018390"/>
          <a:ext cx="1161727" cy="116172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04T04:53:01.929"/>
    </inkml:context>
    <inkml:brush xml:id="br0">
      <inkml:brushProperty name="width" value="0.05" units="cm"/>
      <inkml:brushProperty name="height" value="0.3" units="cm"/>
      <inkml:brushProperty name="color" value="#008C3A"/>
      <inkml:brushProperty name="ignorePressure" value="1"/>
      <inkml:brushProperty name="inkEffects" value="pencil"/>
    </inkml:brush>
  </inkml:definitions>
  <inkml:trace contextRef="#ctx0" brushRef="#br0">0 1,'0'0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1-04T04:53:03.741"/>
    </inkml:context>
    <inkml:brush xml:id="br0">
      <inkml:brushProperty name="width" value="0.05" units="cm"/>
      <inkml:brushProperty name="height" value="0.3" units="cm"/>
      <inkml:brushProperty name="color" value="#008C3A"/>
      <inkml:brushProperty name="ignorePressure" value="1"/>
      <inkml:brushProperty name="inkEffects" value="pencil"/>
    </inkml:brush>
  </inkml:definitions>
  <inkml:trace contextRef="#ctx0" brushRef="#br0">0 1,'0'0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9FB544-0482-4559-A59A-6275190765C9}" type="datetimeFigureOut">
              <a:rPr lang="en-US" smtClean="0"/>
              <a:pPr/>
              <a:t>2/14/2025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C0CA0A-DEFC-4E36-945D-266DE7E33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C0CA0A-DEFC-4E36-945D-266DE7E33E25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88709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19A8CCC8-65C9-4675-A140-31FD4CD2DAFF}" type="datetimeFigureOut">
              <a:rPr lang="en-US" smtClean="0"/>
              <a:pPr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98BC-A96C-4D1A-B5BE-A4A3F1A7766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30126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CCC8-65C9-4675-A140-31FD4CD2DAFF}" type="datetimeFigureOut">
              <a:rPr lang="en-US" smtClean="0"/>
              <a:pPr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98BC-A96C-4D1A-B5BE-A4A3F1A776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13998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CCC8-65C9-4675-A140-31FD4CD2DAFF}" type="datetimeFigureOut">
              <a:rPr lang="en-US" smtClean="0"/>
              <a:pPr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98BC-A96C-4D1A-B5BE-A4A3F1A7766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4838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CCC8-65C9-4675-A140-31FD4CD2DAFF}" type="datetimeFigureOut">
              <a:rPr lang="en-US" smtClean="0"/>
              <a:pPr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98BC-A96C-4D1A-B5BE-A4A3F1A776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71074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CCC8-65C9-4675-A140-31FD4CD2DAFF}" type="datetimeFigureOut">
              <a:rPr lang="en-US" smtClean="0"/>
              <a:pPr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98BC-A96C-4D1A-B5BE-A4A3F1A7766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22162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CCC8-65C9-4675-A140-31FD4CD2DAFF}" type="datetimeFigureOut">
              <a:rPr lang="en-US" smtClean="0"/>
              <a:pPr/>
              <a:t>2/14/2025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98BC-A96C-4D1A-B5BE-A4A3F1A776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07942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CCC8-65C9-4675-A140-31FD4CD2DAFF}" type="datetimeFigureOut">
              <a:rPr lang="en-US" smtClean="0"/>
              <a:pPr/>
              <a:t>2/14/2025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98BC-A96C-4D1A-B5BE-A4A3F1A776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01384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CCC8-65C9-4675-A140-31FD4CD2DAFF}" type="datetimeFigureOut">
              <a:rPr lang="en-US" smtClean="0"/>
              <a:pPr/>
              <a:t>2/14/2025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98BC-A96C-4D1A-B5BE-A4A3F1A776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8467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CCC8-65C9-4675-A140-31FD4CD2DAFF}" type="datetimeFigureOut">
              <a:rPr lang="en-US" smtClean="0"/>
              <a:pPr/>
              <a:t>2/14/2025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98BC-A96C-4D1A-B5BE-A4A3F1A776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03198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CCC8-65C9-4675-A140-31FD4CD2DAFF}" type="datetimeFigureOut">
              <a:rPr lang="en-US" smtClean="0"/>
              <a:pPr/>
              <a:t>2/14/2025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98BC-A96C-4D1A-B5BE-A4A3F1A776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770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CCC8-65C9-4675-A140-31FD4CD2DAFF}" type="datetimeFigureOut">
              <a:rPr lang="en-US" smtClean="0"/>
              <a:pPr/>
              <a:t>2/14/2025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98BC-A96C-4D1A-B5BE-A4A3F1A7766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2860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9A8CCC8-65C9-4675-A140-31FD4CD2DAFF}" type="datetimeFigureOut">
              <a:rPr lang="en-US" smtClean="0"/>
              <a:pPr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2EC398BC-A96C-4D1A-B5BE-A4A3F1A7766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05635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6" r:id="rId1"/>
    <p:sldLayoutId id="2147483997" r:id="rId2"/>
    <p:sldLayoutId id="2147483998" r:id="rId3"/>
    <p:sldLayoutId id="2147483999" r:id="rId4"/>
    <p:sldLayoutId id="2147484000" r:id="rId5"/>
    <p:sldLayoutId id="2147484001" r:id="rId6"/>
    <p:sldLayoutId id="2147484002" r:id="rId7"/>
    <p:sldLayoutId id="2147484003" r:id="rId8"/>
    <p:sldLayoutId id="2147484004" r:id="rId9"/>
    <p:sldLayoutId id="2147484005" r:id="rId10"/>
    <p:sldLayoutId id="2147484006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customXml" Target="../ink/ink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643998" cy="4500593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10" name="Diagram 9"/>
          <p:cNvGraphicFramePr/>
          <p:nvPr/>
        </p:nvGraphicFramePr>
        <p:xfrm>
          <a:off x="285720" y="285728"/>
          <a:ext cx="8643998" cy="628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IN" sz="4400" dirty="0">
                <a:solidFill>
                  <a:srgbClr val="FF0000"/>
                </a:solidFill>
              </a:rPr>
              <a:t>RESULT   DETAIL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29674838"/>
              </p:ext>
            </p:extLst>
          </p:nvPr>
        </p:nvGraphicFramePr>
        <p:xfrm>
          <a:off x="768350" y="1772816"/>
          <a:ext cx="7692082" cy="429364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780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83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018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354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83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89568">
                <a:tc gridSpan="5">
                  <a:txBody>
                    <a:bodyPr/>
                    <a:lstStyle/>
                    <a:p>
                      <a:r>
                        <a:rPr lang="en-IN" sz="2800" dirty="0"/>
                        <a:t>      TRADE</a:t>
                      </a:r>
                      <a:r>
                        <a:rPr lang="en-IN" sz="2800" baseline="0" dirty="0"/>
                        <a:t>              FITTER </a:t>
                      </a:r>
                      <a:endParaRPr lang="en-US" sz="2800" dirty="0"/>
                    </a:p>
                  </a:txBody>
                  <a:tcPr marL="80998" marR="80998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6969">
                <a:tc>
                  <a:txBody>
                    <a:bodyPr/>
                    <a:lstStyle/>
                    <a:p>
                      <a:r>
                        <a:rPr lang="en-IN" sz="1600" b="1" dirty="0">
                          <a:solidFill>
                            <a:srgbClr val="0070C0"/>
                          </a:solidFill>
                        </a:rPr>
                        <a:t>Sr. </a:t>
                      </a:r>
                      <a:r>
                        <a:rPr lang="en-IN" sz="1200" b="1" dirty="0">
                          <a:solidFill>
                            <a:srgbClr val="0070C0"/>
                          </a:solidFill>
                        </a:rPr>
                        <a:t>NO</a:t>
                      </a:r>
                      <a:r>
                        <a:rPr lang="en-IN" sz="1600" b="1" dirty="0">
                          <a:solidFill>
                            <a:srgbClr val="0070C0"/>
                          </a:solidFill>
                        </a:rPr>
                        <a:t>.</a:t>
                      </a:r>
                      <a:endParaRPr lang="en-US" sz="1600" b="1" dirty="0">
                        <a:solidFill>
                          <a:srgbClr val="0070C0"/>
                        </a:solidFill>
                      </a:endParaRPr>
                    </a:p>
                  </a:txBody>
                  <a:tcPr marL="80998" marR="80998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rgbClr val="0070C0"/>
                          </a:solidFill>
                        </a:rPr>
                        <a:t>2019-2021</a:t>
                      </a:r>
                      <a:endParaRPr lang="en-US" sz="1200" b="1" dirty="0">
                        <a:solidFill>
                          <a:srgbClr val="0070C0"/>
                        </a:solidFill>
                      </a:endParaRPr>
                    </a:p>
                  </a:txBody>
                  <a:tcPr marL="80998" marR="80998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rgbClr val="0070C0"/>
                          </a:solidFill>
                        </a:rPr>
                        <a:t>2020-2022</a:t>
                      </a:r>
                    </a:p>
                    <a:p>
                      <a:endParaRPr lang="en-IN" sz="1200" b="1" dirty="0">
                        <a:solidFill>
                          <a:srgbClr val="0070C0"/>
                        </a:solidFill>
                      </a:endParaRPr>
                    </a:p>
                    <a:p>
                      <a:endParaRPr lang="en-US" sz="1200" b="1" dirty="0">
                        <a:solidFill>
                          <a:srgbClr val="0070C0"/>
                        </a:solidFill>
                      </a:endParaRPr>
                    </a:p>
                  </a:txBody>
                  <a:tcPr marL="80998" marR="80998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rgbClr val="0070C0"/>
                          </a:solidFill>
                        </a:rPr>
                        <a:t>2021-2023</a:t>
                      </a:r>
                      <a:endParaRPr lang="en-US" sz="1200" b="1" dirty="0">
                        <a:solidFill>
                          <a:srgbClr val="0070C0"/>
                        </a:solidFill>
                      </a:endParaRPr>
                    </a:p>
                  </a:txBody>
                  <a:tcPr marL="80998" marR="80998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rgbClr val="0070C0"/>
                          </a:solidFill>
                        </a:rPr>
                        <a:t>2022-2024</a:t>
                      </a:r>
                      <a:endParaRPr lang="en-US" sz="1200" b="1" dirty="0">
                        <a:solidFill>
                          <a:srgbClr val="0070C0"/>
                        </a:solidFill>
                      </a:endParaRPr>
                    </a:p>
                  </a:txBody>
                  <a:tcPr marL="80998" marR="80998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26969">
                <a:tc>
                  <a:txBody>
                    <a:bodyPr/>
                    <a:lstStyle/>
                    <a:p>
                      <a:r>
                        <a:rPr lang="en-IN" sz="1800" dirty="0"/>
                        <a:t>Total No. of Students Enrolled</a:t>
                      </a:r>
                      <a:r>
                        <a:rPr lang="en-IN" sz="1800" baseline="0" dirty="0"/>
                        <a:t> </a:t>
                      </a:r>
                      <a:endParaRPr lang="en-US" sz="1800" dirty="0"/>
                    </a:p>
                  </a:txBody>
                  <a:tcPr marL="80998" marR="80998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20</a:t>
                      </a:r>
                      <a:endParaRPr lang="en-US" sz="1400" dirty="0"/>
                    </a:p>
                  </a:txBody>
                  <a:tcPr marL="80998" marR="8099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20</a:t>
                      </a:r>
                      <a:endParaRPr lang="en-US" sz="1400" dirty="0"/>
                    </a:p>
                  </a:txBody>
                  <a:tcPr marL="80998" marR="8099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20</a:t>
                      </a:r>
                      <a:endParaRPr lang="en-US" sz="1400" dirty="0"/>
                    </a:p>
                  </a:txBody>
                  <a:tcPr marL="80998" marR="80998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20</a:t>
                      </a:r>
                      <a:endParaRPr lang="en-US" sz="1400" dirty="0"/>
                    </a:p>
                  </a:txBody>
                  <a:tcPr marL="80998" marR="80998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884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/>
                        <a:t>Appeared </a:t>
                      </a:r>
                      <a:r>
                        <a:rPr lang="en-IN" sz="1800" baseline="0" dirty="0"/>
                        <a:t> </a:t>
                      </a:r>
                      <a:r>
                        <a:rPr lang="en-IN" sz="1800" dirty="0"/>
                        <a:t>in Final Exam </a:t>
                      </a:r>
                      <a:endParaRPr lang="en-US" sz="1800" dirty="0"/>
                    </a:p>
                  </a:txBody>
                  <a:tcPr marL="80998" marR="80998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  <a:p>
                      <a:pPr algn="ctr"/>
                      <a:r>
                        <a:rPr lang="en-IN" sz="1400" dirty="0"/>
                        <a:t>18</a:t>
                      </a:r>
                      <a:endParaRPr lang="en-US" sz="1400" dirty="0"/>
                    </a:p>
                  </a:txBody>
                  <a:tcPr marL="80998" marR="80998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  <a:p>
                      <a:pPr algn="ctr"/>
                      <a:r>
                        <a:rPr lang="en-IN" sz="1400" dirty="0"/>
                        <a:t>19</a:t>
                      </a:r>
                      <a:endParaRPr lang="en-US" sz="1400" dirty="0"/>
                    </a:p>
                  </a:txBody>
                  <a:tcPr marL="80998" marR="80998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  <a:p>
                      <a:pPr algn="ctr"/>
                      <a:r>
                        <a:rPr lang="en-IN" sz="1400" dirty="0"/>
                        <a:t>20</a:t>
                      </a:r>
                      <a:endParaRPr lang="en-US" sz="1400" dirty="0"/>
                    </a:p>
                  </a:txBody>
                  <a:tcPr marL="80998" marR="80998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19</a:t>
                      </a:r>
                    </a:p>
                  </a:txBody>
                  <a:tcPr marL="80998" marR="80998" anchor="ctr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08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/>
                        <a:t>Total No. of pass out </a:t>
                      </a:r>
                      <a:endParaRPr lang="en-US" sz="1800" dirty="0"/>
                    </a:p>
                  </a:txBody>
                  <a:tcPr marL="80998" marR="80998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  <a:p>
                      <a:pPr algn="ctr"/>
                      <a:r>
                        <a:rPr lang="en-IN" sz="1400" dirty="0"/>
                        <a:t>18</a:t>
                      </a:r>
                      <a:endParaRPr lang="en-US" sz="1400" dirty="0"/>
                    </a:p>
                  </a:txBody>
                  <a:tcPr marL="80998" marR="80998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19</a:t>
                      </a:r>
                      <a:endParaRPr lang="en-US" sz="1400" dirty="0"/>
                    </a:p>
                  </a:txBody>
                  <a:tcPr marL="80998" marR="80998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20</a:t>
                      </a:r>
                      <a:endParaRPr lang="en-US" sz="1400" dirty="0"/>
                    </a:p>
                  </a:txBody>
                  <a:tcPr marL="80998" marR="80998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  <a:p>
                      <a:pPr algn="ctr"/>
                      <a:r>
                        <a:rPr lang="en-IN" sz="1400" dirty="0"/>
                        <a:t>19</a:t>
                      </a:r>
                    </a:p>
                    <a:p>
                      <a:pPr algn="ctr"/>
                      <a:endParaRPr lang="en-US" sz="1400" dirty="0"/>
                    </a:p>
                  </a:txBody>
                  <a:tcPr marL="80998" marR="80998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30821">
                <a:tc>
                  <a:txBody>
                    <a:bodyPr/>
                    <a:lstStyle/>
                    <a:p>
                      <a:r>
                        <a:rPr lang="en-IN" sz="2000" dirty="0"/>
                        <a:t>Result</a:t>
                      </a:r>
                      <a:r>
                        <a:rPr lang="en-IN" sz="2000" baseline="0" dirty="0"/>
                        <a:t> Percentage (%)</a:t>
                      </a:r>
                      <a:endParaRPr lang="en-US" sz="2000" dirty="0"/>
                    </a:p>
                  </a:txBody>
                  <a:tcPr marL="80998" marR="80998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C00000"/>
                          </a:solidFill>
                        </a:rPr>
                        <a:t>100</a:t>
                      </a:r>
                      <a:endParaRPr 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marL="80998" marR="8099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C00000"/>
                          </a:solidFill>
                        </a:rPr>
                        <a:t>100</a:t>
                      </a:r>
                      <a:endParaRPr 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marL="80998" marR="8099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C00000"/>
                          </a:solidFill>
                        </a:rPr>
                        <a:t>100</a:t>
                      </a:r>
                      <a:endParaRPr 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marL="80998" marR="80998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r>
                        <a:rPr lang="en-IN" sz="1400" dirty="0">
                          <a:solidFill>
                            <a:srgbClr val="C00000"/>
                          </a:solidFill>
                        </a:rPr>
                        <a:t>100</a:t>
                      </a:r>
                    </a:p>
                    <a:p>
                      <a:pPr algn="ctr"/>
                      <a:endParaRPr 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marL="80998" marR="80998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00013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IN" sz="4000" dirty="0"/>
              <a:t>PLACEMENT  DETAIL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6885397"/>
              </p:ext>
            </p:extLst>
          </p:nvPr>
        </p:nvGraphicFramePr>
        <p:xfrm>
          <a:off x="457200" y="1521778"/>
          <a:ext cx="8229600" cy="353568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8990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998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286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4300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2871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59531">
                <a:tc>
                  <a:txBody>
                    <a:bodyPr/>
                    <a:lstStyle/>
                    <a:p>
                      <a:r>
                        <a:rPr lang="en-IN" dirty="0"/>
                        <a:t>TRADE        FITTER </a:t>
                      </a:r>
                      <a:endParaRPr lang="en-US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/>
                        <a:t>2019-2021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00" dirty="0"/>
                        <a:t>2020-2022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50" dirty="0"/>
                        <a:t>2021-2023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2023-2024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050" dirty="0"/>
                        <a:t>2024-2025</a:t>
                      </a:r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9531">
                <a:tc>
                  <a:txBody>
                    <a:bodyPr/>
                    <a:lstStyle/>
                    <a:p>
                      <a:r>
                        <a:rPr lang="en-IN" sz="1400" dirty="0"/>
                        <a:t>Total</a:t>
                      </a:r>
                      <a:r>
                        <a:rPr lang="en-IN" sz="1400" baseline="0" dirty="0"/>
                        <a:t> No. of Trainees placed in private / Public sector   </a:t>
                      </a:r>
                      <a:endParaRPr lang="en-US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11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15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6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9531">
                <a:tc>
                  <a:txBody>
                    <a:bodyPr/>
                    <a:lstStyle/>
                    <a:p>
                      <a:r>
                        <a:rPr lang="en-IN" sz="1400" dirty="0"/>
                        <a:t>Total</a:t>
                      </a:r>
                      <a:r>
                        <a:rPr lang="en-IN" sz="1400" baseline="0" dirty="0"/>
                        <a:t> No. of Trainees  interest/self occupation </a:t>
                      </a:r>
                      <a:endParaRPr lang="en-US" sz="1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08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05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14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9531">
                <a:tc>
                  <a:txBody>
                    <a:bodyPr/>
                    <a:lstStyle/>
                    <a:p>
                      <a:r>
                        <a:rPr lang="en-IN" b="1" dirty="0"/>
                        <a:t>TRADE    ELECTRICIAN</a:t>
                      </a:r>
                      <a:endParaRPr lang="en-US" b="1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9531">
                <a:tc>
                  <a:txBody>
                    <a:bodyPr/>
                    <a:lstStyle/>
                    <a:p>
                      <a:r>
                        <a:rPr lang="en-IN" sz="1400" dirty="0"/>
                        <a:t>Total</a:t>
                      </a:r>
                      <a:r>
                        <a:rPr lang="en-IN" sz="1400" baseline="0" dirty="0"/>
                        <a:t> No. of Trainees placed in private / Public sector   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08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07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11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9531">
                <a:tc>
                  <a:txBody>
                    <a:bodyPr/>
                    <a:lstStyle/>
                    <a:p>
                      <a:r>
                        <a:rPr lang="en-IN" sz="1400" dirty="0"/>
                        <a:t>Total</a:t>
                      </a:r>
                      <a:r>
                        <a:rPr lang="en-IN" sz="1400" baseline="0" dirty="0"/>
                        <a:t> No. of Trainees  interest/self occupation </a:t>
                      </a:r>
                      <a:endParaRPr lang="en-US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95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95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IN" dirty="0"/>
              <a:t>IT INFRASTRUCTURE </a:t>
            </a:r>
            <a:endParaRPr lang="en-US" dirty="0"/>
          </a:p>
        </p:txBody>
      </p:sp>
      <p:pic>
        <p:nvPicPr>
          <p:cNvPr id="1028" name="Picture 4" descr="C:\Users\hp\Desktop\20240517-1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75"/>
            <a:ext cx="8358246" cy="4721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58259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IN" dirty="0"/>
              <a:t>-2</a:t>
            </a:r>
            <a:endParaRPr lang="en-US" dirty="0"/>
          </a:p>
        </p:txBody>
      </p:sp>
      <p:pic>
        <p:nvPicPr>
          <p:cNvPr id="2050" name="Picture 2" descr="C:\Users\hp\Desktop\20240517_2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71546"/>
            <a:ext cx="8001056" cy="49355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68571"/>
            <a:ext cx="8229600" cy="474347"/>
          </a:xfrm>
        </p:spPr>
        <p:txBody>
          <a:bodyPr>
            <a:normAutofit fontScale="90000"/>
          </a:bodyPr>
          <a:lstStyle/>
          <a:p>
            <a:pPr algn="ctr"/>
            <a:r>
              <a:rPr lang="en-IN" dirty="0"/>
              <a:t>-3</a:t>
            </a:r>
            <a:endParaRPr lang="en-US" dirty="0"/>
          </a:p>
        </p:txBody>
      </p:sp>
      <p:pic>
        <p:nvPicPr>
          <p:cNvPr id="3074" name="Picture 2" descr="C:\Users\hp\Desktop\IMG-20240517-3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642919"/>
            <a:ext cx="8215369" cy="571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ctr"/>
            <a:r>
              <a:rPr lang="en-IN" dirty="0"/>
              <a:t>-4</a:t>
            </a:r>
            <a:endParaRPr lang="en-US" dirty="0"/>
          </a:p>
        </p:txBody>
      </p:sp>
      <p:pic>
        <p:nvPicPr>
          <p:cNvPr id="4098" name="Picture 2" descr="C:\Users\hp\Desktop\20240517_4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785813"/>
            <a:ext cx="8643998" cy="53578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IN" sz="2400" dirty="0">
                <a:solidFill>
                  <a:srgbClr val="FF0000"/>
                </a:solidFill>
              </a:rPr>
              <a:t>LEARNING RESOURCE     </a:t>
            </a:r>
            <a:r>
              <a:rPr lang="en-IN" sz="2400" dirty="0">
                <a:solidFill>
                  <a:srgbClr val="FFFF00"/>
                </a:solidFill>
              </a:rPr>
              <a:t>(LIBRARY)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FC2CA0AE-EAC9-409F-273D-DD0D5C3C5C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9" y="2250059"/>
            <a:ext cx="3816424" cy="4022725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9566B1D-4EC2-1483-D5A9-14F5A67DC4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2250059"/>
            <a:ext cx="3816424" cy="402272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62211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ELECTRICIAN          LAB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xmlns="" id="{D1D30211-47FC-CF15-6B06-40C8225F80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5159" y="1052513"/>
            <a:ext cx="6652682" cy="4989512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1438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IN" sz="2400" dirty="0"/>
              <a:t>ELECTRICIAN     WORKSHOP</a:t>
            </a:r>
            <a:endParaRPr lang="en-US" sz="2400" dirty="0"/>
          </a:p>
        </p:txBody>
      </p:sp>
      <p:pic>
        <p:nvPicPr>
          <p:cNvPr id="5122" name="Picture 2" descr="C:\Users\hp\Desktop\elect-1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313"/>
            <a:ext cx="8215370" cy="46497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IN" dirty="0"/>
              <a:t>-2</a:t>
            </a:r>
            <a:endParaRPr lang="en-US" dirty="0"/>
          </a:p>
        </p:txBody>
      </p:sp>
      <p:pic>
        <p:nvPicPr>
          <p:cNvPr id="6146" name="Picture 2" descr="C:\Users\hp\Desktop\Elec-2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39553" y="857232"/>
            <a:ext cx="7992888" cy="54514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  <a:solidFill>
            <a:schemeClr val="accent2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IN" sz="4000" dirty="0">
                <a:solidFill>
                  <a:schemeClr val="bg2"/>
                </a:solidFill>
              </a:rPr>
              <a:t>INSTITUTE  PROFILE </a:t>
            </a:r>
            <a:endParaRPr lang="en-US" sz="4000" dirty="0">
              <a:solidFill>
                <a:schemeClr val="bg2"/>
              </a:solidFill>
            </a:endParaRPr>
          </a:p>
        </p:txBody>
      </p:sp>
      <p:pic>
        <p:nvPicPr>
          <p:cNvPr id="2050" name="Picture 2" descr="C:\Users\hp\Desktop\2021-01-2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8429684" cy="51101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IN" dirty="0"/>
              <a:t>-3</a:t>
            </a:r>
            <a:endParaRPr lang="en-US" dirty="0"/>
          </a:p>
        </p:txBody>
      </p:sp>
      <p:pic>
        <p:nvPicPr>
          <p:cNvPr id="7170" name="Picture 2" descr="C:\Users\hp\Desktop\Elec-3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00125"/>
            <a:ext cx="8215370" cy="5006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IN" dirty="0"/>
              <a:t>-4</a:t>
            </a:r>
            <a:endParaRPr lang="en-US" dirty="0"/>
          </a:p>
        </p:txBody>
      </p:sp>
      <p:pic>
        <p:nvPicPr>
          <p:cNvPr id="8194" name="Picture 2" descr="C:\Users\hp\Desktop\Elect. -4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8143932" cy="4954590"/>
          </a:xfrm>
          <a:prstGeom prst="rect">
            <a:avLst/>
          </a:prstGeom>
          <a:solidFill>
            <a:srgbClr val="92D050"/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  <a:solidFill>
            <a:srgbClr val="92D050"/>
          </a:solidFill>
        </p:spPr>
        <p:txBody>
          <a:bodyPr>
            <a:normAutofit/>
          </a:bodyPr>
          <a:lstStyle/>
          <a:p>
            <a:pPr algn="ctr"/>
            <a:r>
              <a:rPr lang="en-IN" sz="3200" dirty="0"/>
              <a:t>FITTER      WORKSHOP</a:t>
            </a:r>
            <a:endParaRPr lang="en-US" sz="3200" dirty="0"/>
          </a:p>
        </p:txBody>
      </p:sp>
      <p:pic>
        <p:nvPicPr>
          <p:cNvPr id="1029" name="Picture 5" descr="C:\Users\hp\Desktop\IMG-20240518-WA0014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5" y="1523545"/>
            <a:ext cx="8215370" cy="48577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500066"/>
          </a:xfr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2800" b="0" dirty="0">
                <a:solidFill>
                  <a:schemeClr val="tx1"/>
                </a:solidFill>
              </a:rPr>
              <a:t>-2</a:t>
            </a:r>
          </a:p>
        </p:txBody>
      </p:sp>
      <p:pic>
        <p:nvPicPr>
          <p:cNvPr id="2050" name="Picture 2" descr="C:\Users\hp\Desktop\IMG-20240518-WA0016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00108"/>
            <a:ext cx="4071966" cy="5143536"/>
          </a:xfrm>
          <a:prstGeom prst="rect">
            <a:avLst/>
          </a:prstGeom>
          <a:noFill/>
        </p:spPr>
      </p:pic>
      <p:pic>
        <p:nvPicPr>
          <p:cNvPr id="2051" name="Picture 3" descr="C:\Users\hp\Desktop\IMG-20240518-WA000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000108"/>
            <a:ext cx="4214842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  <a:solidFill>
            <a:srgbClr val="92D050"/>
          </a:solidFill>
        </p:spPr>
        <p:txBody>
          <a:bodyPr>
            <a:normAutofit/>
          </a:bodyPr>
          <a:lstStyle/>
          <a:p>
            <a:pPr algn="ctr"/>
            <a:r>
              <a:rPr lang="en-US" sz="3200" dirty="0"/>
              <a:t>WORKING ON LATHE  MACHINE </a:t>
            </a:r>
          </a:p>
        </p:txBody>
      </p:sp>
      <p:pic>
        <p:nvPicPr>
          <p:cNvPr id="3074" name="Picture 2" descr="C:\Users\hp\Downloads\IMG-20240518-WA001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000125"/>
            <a:ext cx="6715172" cy="54292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785818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HYDRAULIC &amp; PNEUMATIC  LAB</a:t>
            </a:r>
          </a:p>
        </p:txBody>
      </p:sp>
      <p:pic>
        <p:nvPicPr>
          <p:cNvPr id="4098" name="Picture 2" descr="C:\Users\hp\Downloads\IMG-20240518-WA000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755576" y="1071546"/>
            <a:ext cx="7776863" cy="52371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CLASS  ROOM</a:t>
            </a:r>
          </a:p>
        </p:txBody>
      </p:sp>
      <p:pic>
        <p:nvPicPr>
          <p:cNvPr id="5122" name="Picture 2" descr="C:\Users\hp\Downloads\IMG-20240518-WA00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39552" y="1000108"/>
            <a:ext cx="7776864" cy="53086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7043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2400" dirty="0"/>
              <a:t/>
            </a:r>
            <a:br>
              <a:rPr lang="en-US" sz="2400" dirty="0"/>
            </a:br>
            <a:r>
              <a:rPr lang="en-US" sz="3600" dirty="0">
                <a:highlight>
                  <a:srgbClr val="FFFF00"/>
                </a:highlight>
              </a:rPr>
              <a:t>road Safety Activities </a:t>
            </a:r>
            <a:endParaRPr lang="en-US" sz="2400" b="0" u="sng" dirty="0">
              <a:highlight>
                <a:srgbClr val="FFFF00"/>
              </a:highlight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8E03DDE-B5B8-8D72-D0BD-391731F4AE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096" y="2286000"/>
            <a:ext cx="7290055" cy="3663280"/>
          </a:xfrm>
        </p:spPr>
        <p:txBody>
          <a:bodyPr/>
          <a:lstStyle/>
          <a:p>
            <a:r>
              <a:rPr lang="en-US" dirty="0"/>
              <a:t>Brief Road safety awareness  lecture Delivers to the Trainees by Hon’ble Dy. Superintendent  of police ,Shri Naina Devi Ji District Bilaspur HP.</a:t>
            </a:r>
            <a:endParaRPr lang="en-IN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FB4B461-9A8B-988A-D323-D500780D9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467520"/>
          </a:xfrm>
        </p:spPr>
        <p:txBody>
          <a:bodyPr>
            <a:noAutofit/>
          </a:bodyPr>
          <a:lstStyle/>
          <a:p>
            <a:pPr algn="ctr"/>
            <a:r>
              <a:rPr lang="en-US" sz="2800" dirty="0">
                <a:highlight>
                  <a:srgbClr val="FFFF00"/>
                </a:highlight>
              </a:rPr>
              <a:t>Road Safety Activities</a:t>
            </a:r>
            <a:endParaRPr lang="en-IN" sz="2800" dirty="0">
              <a:highlight>
                <a:srgbClr val="FFFF00"/>
              </a:highlight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8CBBD386-BB4F-C247-DFA8-F02B093C29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232755"/>
            <a:ext cx="3456385" cy="4392489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5BD5D793-81DC-F769-814F-0BE00F8306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247962" y="1700812"/>
            <a:ext cx="4392491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4135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3F1C7B3-C6DF-25BF-1451-9252626EE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620688"/>
            <a:ext cx="7290054" cy="792088"/>
          </a:xfrm>
        </p:spPr>
        <p:txBody>
          <a:bodyPr/>
          <a:lstStyle/>
          <a:p>
            <a:pPr algn="ctr"/>
            <a:r>
              <a:rPr lang="en-US" dirty="0" err="1">
                <a:highlight>
                  <a:srgbClr val="00FF00"/>
                </a:highlight>
              </a:rPr>
              <a:t>AntI</a:t>
            </a:r>
            <a:r>
              <a:rPr lang="en-US" dirty="0">
                <a:highlight>
                  <a:srgbClr val="00FF00"/>
                </a:highlight>
              </a:rPr>
              <a:t> -DRUG ABUSE Activities </a:t>
            </a:r>
            <a:endParaRPr lang="en-IN" dirty="0">
              <a:highlight>
                <a:srgbClr val="00FF00"/>
              </a:highlight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7D047432-9FDC-1006-93AF-82DFC5B692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556792"/>
            <a:ext cx="3960440" cy="468052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1B6F696-8BB8-9C95-FC4A-171749BFF4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1556792"/>
            <a:ext cx="3960440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52574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xmlns="" id="{912A1E95-5B35-EE94-93B0-C4745DAF12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48811386"/>
              </p:ext>
            </p:extLst>
          </p:nvPr>
        </p:nvGraphicFramePr>
        <p:xfrm>
          <a:off x="611560" y="1481138"/>
          <a:ext cx="8075240" cy="35712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960440">
                  <a:extLst>
                    <a:ext uri="{9D8B030D-6E8A-4147-A177-3AD203B41FA5}">
                      <a16:colId xmlns:a16="http://schemas.microsoft.com/office/drawing/2014/main" xmlns="" val="2526983378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xmlns="" val="33684783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Name of The Institute 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Industrial Training Institute Shri Naina Devi Ji </a:t>
                      </a:r>
                      <a:endParaRPr lang="en-IN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37474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Address of the Institute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Matry</a:t>
                      </a:r>
                      <a:r>
                        <a:rPr lang="en-US" sz="1400" dirty="0"/>
                        <a:t> Chhaya Building VPO Sh. Naina Devi Ji Distt. Bilaspur (H.P.)</a:t>
                      </a:r>
                      <a:endParaRPr lang="en-IN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51693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Date Of Establishment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03-08-2013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28495636"/>
                  </a:ext>
                </a:extLst>
              </a:tr>
              <a:tr h="327342">
                <a:tc>
                  <a:txBody>
                    <a:bodyPr/>
                    <a:lstStyle/>
                    <a:p>
                      <a:r>
                        <a:rPr lang="en-US" sz="1400" dirty="0"/>
                        <a:t>DGET File Reference No.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VIDE: HP . Govt. Notification No. EDN (TE)A(1)-19/2012 dated Shimla-2/ 2nd July 2013 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20253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Code Allotted By DGET(NCVT MIS )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GU02000271</a:t>
                      </a:r>
                      <a:endParaRPr lang="en-IN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842382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Contact No.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PH. -01978-288001,   M. - 8544734022</a:t>
                      </a:r>
                      <a:endParaRPr lang="en-IN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81324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Email Id </a:t>
                      </a:r>
                      <a:endParaRPr lang="en-IN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itinainadeviji@gmail.com</a:t>
                      </a:r>
                      <a:endParaRPr lang="en-IN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27248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Website link</a:t>
                      </a:r>
                      <a:endParaRPr lang="en-IN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2060"/>
                          </a:solidFill>
                        </a:rPr>
                        <a:t>:- </a:t>
                      </a:r>
                      <a:r>
                        <a:rPr lang="en-US" sz="1400" u="sng" dirty="0">
                          <a:solidFill>
                            <a:srgbClr val="002060"/>
                          </a:solidFill>
                        </a:rPr>
                        <a:t>https;//itinainadeviji.edu.in</a:t>
                      </a:r>
                      <a:endParaRPr lang="en-IN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531468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Name of the Institute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Govt. Industrial training Institute Shri Naina Devi Ji </a:t>
                      </a:r>
                      <a:endParaRPr lang="en-IN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14220462"/>
                  </a:ext>
                </a:extLst>
              </a:tr>
            </a:tbl>
          </a:graphicData>
        </a:graphic>
      </p:graphicFrame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xmlns="" val="477071032"/>
              </p:ext>
            </p:extLst>
          </p:nvPr>
        </p:nvGraphicFramePr>
        <p:xfrm>
          <a:off x="-285784" y="357166"/>
          <a:ext cx="8818224" cy="11239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2E9DE5-1937-92AA-B55A-EA1CE3F2E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899568"/>
          </a:xfrm>
          <a:solidFill>
            <a:schemeClr val="accent4"/>
          </a:solidFill>
        </p:spPr>
        <p:txBody>
          <a:bodyPr>
            <a:normAutofit/>
          </a:bodyPr>
          <a:lstStyle/>
          <a:p>
            <a:pPr algn="just"/>
            <a:r>
              <a:rPr lang="en-US" sz="2000" cap="none" dirty="0">
                <a:solidFill>
                  <a:schemeClr val="bg1"/>
                </a:solidFill>
              </a:rPr>
              <a:t>Deliver Lecture on world aids day </a:t>
            </a:r>
            <a:r>
              <a:rPr lang="en-US" sz="2000" cap="none" dirty="0" err="1">
                <a:solidFill>
                  <a:schemeClr val="bg1"/>
                </a:solidFill>
              </a:rPr>
              <a:t>programm</a:t>
            </a:r>
            <a:r>
              <a:rPr lang="en-US" sz="2000" cap="none" dirty="0">
                <a:solidFill>
                  <a:schemeClr val="bg1"/>
                </a:solidFill>
              </a:rPr>
              <a:t> to  organize in this Institute  by Health Educator Sh. Rama </a:t>
            </a:r>
            <a:r>
              <a:rPr lang="en-US" sz="2000" cap="none" dirty="0" err="1">
                <a:solidFill>
                  <a:schemeClr val="bg1"/>
                </a:solidFill>
              </a:rPr>
              <a:t>avtar</a:t>
            </a:r>
            <a:r>
              <a:rPr lang="en-US" sz="2000" cap="none" dirty="0">
                <a:solidFill>
                  <a:schemeClr val="bg1"/>
                </a:solidFill>
              </a:rPr>
              <a:t> from health family welfare Department</a:t>
            </a:r>
            <a:r>
              <a:rPr lang="en-US" sz="1800" cap="none" dirty="0">
                <a:solidFill>
                  <a:schemeClr val="bg1"/>
                </a:solidFill>
              </a:rPr>
              <a:t>.</a:t>
            </a:r>
            <a:endParaRPr lang="en-IN" sz="1800" cap="none" dirty="0">
              <a:solidFill>
                <a:schemeClr val="bg1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307C09A7-F623-68CC-666E-B3C27C62D5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8097" y="1628775"/>
            <a:ext cx="7290054" cy="4679950"/>
          </a:xfrm>
        </p:spPr>
      </p:pic>
    </p:spTree>
    <p:extLst>
      <p:ext uri="{BB962C8B-B14F-4D97-AF65-F5344CB8AC3E}">
        <p14:creationId xmlns:p14="http://schemas.microsoft.com/office/powerpoint/2010/main" xmlns="" val="38589098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7D6E2C-D43D-F7BE-74BF-8E4623A76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755552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algn="ctr"/>
            <a:r>
              <a:rPr lang="en-US" sz="3600" dirty="0"/>
              <a:t>Poster Making Competition on AIDS Day</a:t>
            </a:r>
            <a:endParaRPr lang="en-IN" sz="36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0B47B4D0-EB3F-4ACA-35BA-0C29D636AD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8096" y="1412776"/>
            <a:ext cx="7290054" cy="4895949"/>
          </a:xfrm>
        </p:spPr>
      </p:pic>
    </p:spTree>
    <p:extLst>
      <p:ext uri="{BB962C8B-B14F-4D97-AF65-F5344CB8AC3E}">
        <p14:creationId xmlns:p14="http://schemas.microsoft.com/office/powerpoint/2010/main" xmlns="" val="25542366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90C354C-3135-026A-0776-81E1E27CB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2A532EE-3EC8-E82E-59DB-9CFC2B1584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096" y="585216"/>
            <a:ext cx="7290055" cy="5724144"/>
          </a:xfrm>
          <a:solidFill>
            <a:schemeClr val="accent4"/>
          </a:solidFill>
        </p:spPr>
        <p:txBody>
          <a:bodyPr>
            <a:normAutofit/>
          </a:bodyPr>
          <a:lstStyle/>
          <a:p>
            <a:pPr algn="ctr"/>
            <a:endParaRPr lang="en-US" sz="4000" dirty="0"/>
          </a:p>
          <a:p>
            <a:pPr algn="ctr"/>
            <a:endParaRPr lang="en-US" sz="4000" dirty="0"/>
          </a:p>
          <a:p>
            <a:pPr algn="ctr"/>
            <a:endParaRPr lang="en-US" sz="4000" dirty="0"/>
          </a:p>
          <a:p>
            <a:pPr algn="ctr"/>
            <a:endParaRPr lang="en-US" sz="4000" dirty="0"/>
          </a:p>
          <a:p>
            <a:pPr algn="ctr"/>
            <a:r>
              <a:rPr lang="en-US" sz="4000" dirty="0"/>
              <a:t>THANKS</a:t>
            </a:r>
            <a:endParaRPr lang="en-IN" sz="4000" dirty="0"/>
          </a:p>
        </p:txBody>
      </p:sp>
    </p:spTree>
    <p:extLst>
      <p:ext uri="{BB962C8B-B14F-4D97-AF65-F5344CB8AC3E}">
        <p14:creationId xmlns:p14="http://schemas.microsoft.com/office/powerpoint/2010/main" xmlns="" val="246556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58204" cy="1357322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3600" dirty="0"/>
              <a:t>INDUSTRIAL TRAINING INSTITUE </a:t>
            </a:r>
            <a:br>
              <a:rPr lang="en-US" sz="3600" dirty="0"/>
            </a:br>
            <a:r>
              <a:rPr lang="en-US" sz="3600" dirty="0"/>
              <a:t>SHRI NAINA DEVI JI 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76096516"/>
              </p:ext>
            </p:extLst>
          </p:nvPr>
        </p:nvGraphicFramePr>
        <p:xfrm>
          <a:off x="457200" y="2143116"/>
          <a:ext cx="8229600" cy="41814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0007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IN" sz="2800" b="1" dirty="0">
                <a:ln w="50800"/>
                <a:solidFill>
                  <a:srgbClr val="C00000"/>
                </a:solidFill>
              </a:rPr>
              <a:t>PHYSICAL             INFRASTRUCTURE </a:t>
            </a:r>
            <a:endParaRPr lang="en-US" sz="2800" b="1" dirty="0">
              <a:ln w="50800"/>
              <a:solidFill>
                <a:srgbClr val="C00000"/>
              </a:solidFill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286412"/>
          </a:xfrm>
        </p:spPr>
        <p:txBody>
          <a:bodyPr/>
          <a:lstStyle/>
          <a:p>
            <a:pPr algn="ctr">
              <a:buNone/>
            </a:pPr>
            <a:r>
              <a:rPr lang="en-IN" sz="5400" b="1" u="sng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TRADES </a:t>
            </a:r>
          </a:p>
          <a:p>
            <a:pPr algn="ctr">
              <a:buNone/>
            </a:pPr>
            <a:endParaRPr lang="en-US" sz="2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endParaRPr lang="en-IN" dirty="0"/>
          </a:p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824054" y="3244334"/>
            <a:ext cx="3495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b="1" dirty="0">
                <a:ln w="50800"/>
                <a:solidFill>
                  <a:schemeClr val="bg1">
                    <a:shade val="50000"/>
                  </a:schemeClr>
                </a:solidFill>
              </a:rPr>
              <a:t>PHYSICAL INFRASTRUCTURE </a:t>
            </a:r>
            <a:endParaRPr lang="en-US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1357290" y="2857495"/>
          <a:ext cx="6072230" cy="235459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8572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003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0019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444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00106">
                <a:tc>
                  <a:txBody>
                    <a:bodyPr/>
                    <a:lstStyle/>
                    <a:p>
                      <a:r>
                        <a:rPr lang="en-IN" dirty="0"/>
                        <a:t>Sr. No.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Name of Trade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Intake  Capacity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Remarks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7203">
                <a:tc>
                  <a:txBody>
                    <a:bodyPr/>
                    <a:lstStyle/>
                    <a:p>
                      <a:r>
                        <a:rPr lang="en-IN" dirty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ELECTRICIAN  (1+1)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NCVT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7203">
                <a:tc>
                  <a:txBody>
                    <a:bodyPr/>
                    <a:lstStyle/>
                    <a:p>
                      <a:r>
                        <a:rPr lang="en-IN" dirty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/>
                        <a:t>FITTER    (1+1)</a:t>
                      </a: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NCVT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7203">
                <a:tc>
                  <a:txBody>
                    <a:bodyPr/>
                    <a:lstStyle/>
                    <a:p>
                      <a:r>
                        <a:rPr lang="en-IN" dirty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IT Lab( fully Wi-Fi)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NCVT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7157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IN" sz="3200" b="1" dirty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STAFF POSITION STATUS </a:t>
            </a:r>
            <a:r>
              <a:rPr lang="en-IN" sz="2800" b="1" dirty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/>
            </a:r>
            <a:br>
              <a:rPr lang="en-IN" sz="2800" b="1" dirty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en-IN" sz="2800" b="1" dirty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(under Budgetary Head)</a:t>
            </a:r>
            <a:endParaRPr lang="en-US" sz="2800" b="1" dirty="0">
              <a:ln>
                <a:prstDash val="solid"/>
              </a:ln>
              <a:solidFill>
                <a:srgbClr val="7030A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66483158"/>
              </p:ext>
            </p:extLst>
          </p:nvPr>
        </p:nvGraphicFramePr>
        <p:xfrm>
          <a:off x="539552" y="1214422"/>
          <a:ext cx="8219256" cy="4612953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4629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613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0964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0388">
                  <a:extLst>
                    <a:ext uri="{9D8B030D-6E8A-4147-A177-3AD203B41FA5}">
                      <a16:colId xmlns:a16="http://schemas.microsoft.com/office/drawing/2014/main" xmlns="" val="3826513230"/>
                    </a:ext>
                  </a:extLst>
                </a:gridCol>
              </a:tblGrid>
              <a:tr h="384039">
                <a:tc>
                  <a:txBody>
                    <a:bodyPr/>
                    <a:lstStyle/>
                    <a:p>
                      <a:r>
                        <a:rPr lang="en-IN" sz="1200" dirty="0"/>
                        <a:t>Sr. </a:t>
                      </a:r>
                      <a:endParaRPr lang="en-US" sz="12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Name of</a:t>
                      </a:r>
                      <a:r>
                        <a:rPr lang="en-IN" sz="1200" baseline="0" dirty="0"/>
                        <a:t> Post </a:t>
                      </a:r>
                      <a:endParaRPr lang="en-US" sz="12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No. Of  Post </a:t>
                      </a:r>
                      <a:endParaRPr lang="en-US" sz="12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Status </a:t>
                      </a:r>
                      <a:endParaRPr lang="en-US" sz="12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Remarks</a:t>
                      </a:r>
                    </a:p>
                  </a:txBody>
                  <a:tcPr marL="80998" marR="80998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8371">
                <a:tc>
                  <a:txBody>
                    <a:bodyPr/>
                    <a:lstStyle/>
                    <a:p>
                      <a:r>
                        <a:rPr lang="en-IN" sz="1400" dirty="0"/>
                        <a:t>1</a:t>
                      </a:r>
                      <a:endParaRPr lang="en-US" sz="14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Principal </a:t>
                      </a:r>
                      <a:endParaRPr lang="en-US" sz="14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01</a:t>
                      </a:r>
                      <a:endParaRPr lang="en-US" sz="14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100" dirty="0"/>
                        <a:t>By Promotion on Regular basis </a:t>
                      </a:r>
                      <a:endParaRPr lang="en-US" sz="11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Vacant</a:t>
                      </a:r>
                    </a:p>
                  </a:txBody>
                  <a:tcPr marL="80998" marR="80998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2651">
                <a:tc>
                  <a:txBody>
                    <a:bodyPr/>
                    <a:lstStyle/>
                    <a:p>
                      <a:r>
                        <a:rPr lang="en-US" sz="1400" dirty="0"/>
                        <a:t>2</a:t>
                      </a:r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Group Instructor </a:t>
                      </a:r>
                      <a:endParaRPr lang="en-US" sz="14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01</a:t>
                      </a:r>
                      <a:endParaRPr lang="en-US" sz="14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100" dirty="0"/>
                        <a:t>By Promotion  on Regular basis </a:t>
                      </a:r>
                      <a:endParaRPr lang="en-US" sz="11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Filled</a:t>
                      </a:r>
                    </a:p>
                  </a:txBody>
                  <a:tcPr marL="80998" marR="80998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US" sz="1400" dirty="0"/>
                        <a:t>3</a:t>
                      </a:r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Trade Instructor </a:t>
                      </a:r>
                      <a:endParaRPr lang="en-US" sz="14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04</a:t>
                      </a:r>
                      <a:endParaRPr lang="en-US" sz="14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100" dirty="0"/>
                        <a:t>On Contract /Regular </a:t>
                      </a:r>
                      <a:endParaRPr lang="en-US" sz="11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01 Vacant</a:t>
                      </a:r>
                    </a:p>
                  </a:txBody>
                  <a:tcPr marL="80998" marR="80998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1264">
                <a:tc>
                  <a:txBody>
                    <a:bodyPr/>
                    <a:lstStyle/>
                    <a:p>
                      <a:r>
                        <a:rPr lang="en-US" sz="1400" dirty="0"/>
                        <a:t>4</a:t>
                      </a:r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Drawing/ Math Instructor </a:t>
                      </a:r>
                      <a:endParaRPr lang="en-US" sz="14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01</a:t>
                      </a:r>
                      <a:endParaRPr lang="en-US" sz="14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/>
                        <a:t>On Contract /Regular </a:t>
                      </a:r>
                      <a:endParaRPr lang="en-US" sz="11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Filled</a:t>
                      </a:r>
                    </a:p>
                  </a:txBody>
                  <a:tcPr marL="80998" marR="80998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6504">
                <a:tc>
                  <a:txBody>
                    <a:bodyPr/>
                    <a:lstStyle/>
                    <a:p>
                      <a:r>
                        <a:rPr lang="en-US" sz="1400" dirty="0"/>
                        <a:t>5</a:t>
                      </a:r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Employability  Skill Instructor </a:t>
                      </a:r>
                      <a:endParaRPr lang="en-US" sz="14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01</a:t>
                      </a:r>
                      <a:endParaRPr lang="en-US" sz="14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100" dirty="0"/>
                        <a:t>Service</a:t>
                      </a:r>
                      <a:r>
                        <a:rPr lang="en-IN" sz="1100" baseline="0" dirty="0"/>
                        <a:t> shall be taken as guest faculty/ outsources </a:t>
                      </a:r>
                      <a:endParaRPr lang="en-US" sz="11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0998" marR="80998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3408">
                <a:tc>
                  <a:txBody>
                    <a:bodyPr/>
                    <a:lstStyle/>
                    <a:p>
                      <a:r>
                        <a:rPr lang="en-US" sz="1400" dirty="0"/>
                        <a:t>6</a:t>
                      </a:r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Sr. Assistant </a:t>
                      </a:r>
                      <a:endParaRPr lang="en-US" sz="14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01</a:t>
                      </a:r>
                      <a:endParaRPr lang="en-US" sz="14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100" dirty="0"/>
                        <a:t>By </a:t>
                      </a:r>
                      <a:r>
                        <a:rPr lang="en-IN" sz="1100" baseline="0" dirty="0"/>
                        <a:t> Promotion </a:t>
                      </a:r>
                      <a:endParaRPr lang="en-US" sz="11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Vacant</a:t>
                      </a:r>
                    </a:p>
                  </a:txBody>
                  <a:tcPr marL="80998" marR="80998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8135">
                <a:tc>
                  <a:txBody>
                    <a:bodyPr/>
                    <a:lstStyle/>
                    <a:p>
                      <a:r>
                        <a:rPr lang="en-US" sz="1400" dirty="0"/>
                        <a:t>7</a:t>
                      </a:r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Workshop Attendant </a:t>
                      </a:r>
                      <a:endParaRPr lang="en-US" sz="14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01</a:t>
                      </a:r>
                      <a:endParaRPr lang="en-US" sz="14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/>
                        <a:t>By </a:t>
                      </a:r>
                      <a:r>
                        <a:rPr lang="en-IN" sz="1100" baseline="0" dirty="0"/>
                        <a:t> Promotion </a:t>
                      </a:r>
                      <a:endParaRPr lang="en-US" sz="1100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Filled</a:t>
                      </a:r>
                    </a:p>
                  </a:txBody>
                  <a:tcPr marL="80998" marR="80998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8</a:t>
                      </a:r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400" b="0" dirty="0"/>
                        <a:t>Store</a:t>
                      </a:r>
                      <a:r>
                        <a:rPr lang="en-IN" sz="1400" b="0" baseline="0" dirty="0"/>
                        <a:t> Keeper cum Clerk 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b="0" dirty="0"/>
                        <a:t>01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0" dirty="0"/>
                        <a:t>On Contract 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Filled</a:t>
                      </a:r>
                    </a:p>
                  </a:txBody>
                  <a:tcPr marL="80998" marR="80998"/>
                </a:tc>
                <a:extLst>
                  <a:ext uri="{0D108BD9-81ED-4DB2-BD59-A6C34878D82A}">
                    <a16:rowId xmlns:a16="http://schemas.microsoft.com/office/drawing/2014/main" xmlns="" val="3640031669"/>
                  </a:ext>
                </a:extLst>
              </a:tr>
              <a:tr h="289565">
                <a:tc>
                  <a:txBody>
                    <a:bodyPr/>
                    <a:lstStyle/>
                    <a:p>
                      <a:r>
                        <a:rPr lang="en-US" sz="1400" dirty="0"/>
                        <a:t>9</a:t>
                      </a:r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Data Entry Operator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01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Outsource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Filled</a:t>
                      </a:r>
                    </a:p>
                    <a:p>
                      <a:endParaRPr lang="en-US" sz="1050" dirty="0"/>
                    </a:p>
                  </a:txBody>
                  <a:tcPr marL="80998" marR="80998"/>
                </a:tc>
                <a:extLst>
                  <a:ext uri="{0D108BD9-81ED-4DB2-BD59-A6C34878D82A}">
                    <a16:rowId xmlns:a16="http://schemas.microsoft.com/office/drawing/2014/main" xmlns="" val="1107777535"/>
                  </a:ext>
                </a:extLst>
              </a:tr>
              <a:tr h="283845">
                <a:tc>
                  <a:txBody>
                    <a:bodyPr/>
                    <a:lstStyle/>
                    <a:p>
                      <a:r>
                        <a:rPr lang="en-US" sz="1400" dirty="0"/>
                        <a:t>10</a:t>
                      </a:r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Peon cum Mali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01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/>
                        <a:t>On  Contract 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Filled</a:t>
                      </a:r>
                    </a:p>
                    <a:p>
                      <a:endParaRPr lang="en-US" sz="1100" dirty="0"/>
                    </a:p>
                  </a:txBody>
                  <a:tcPr marL="80998" marR="80998"/>
                </a:tc>
                <a:extLst>
                  <a:ext uri="{0D108BD9-81ED-4DB2-BD59-A6C34878D82A}">
                    <a16:rowId xmlns:a16="http://schemas.microsoft.com/office/drawing/2014/main" xmlns="" val="3642812721"/>
                  </a:ext>
                </a:extLst>
              </a:tr>
              <a:tr h="206117">
                <a:tc>
                  <a:txBody>
                    <a:bodyPr/>
                    <a:lstStyle/>
                    <a:p>
                      <a:r>
                        <a:rPr lang="en-US" sz="1400" dirty="0"/>
                        <a:t>11</a:t>
                      </a:r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Chowkidar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01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/>
                        <a:t>On Contract 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Filled</a:t>
                      </a:r>
                    </a:p>
                    <a:p>
                      <a:endParaRPr lang="en-US" sz="1100" dirty="0"/>
                    </a:p>
                  </a:txBody>
                  <a:tcPr marL="80998" marR="80998"/>
                </a:tc>
                <a:extLst>
                  <a:ext uri="{0D108BD9-81ED-4DB2-BD59-A6C34878D82A}">
                    <a16:rowId xmlns:a16="http://schemas.microsoft.com/office/drawing/2014/main" xmlns="" val="212674212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12</a:t>
                      </a:r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Sweeper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01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/>
                        <a:t>Outsource 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Filled</a:t>
                      </a:r>
                    </a:p>
                    <a:p>
                      <a:endParaRPr lang="en-US" sz="1100" dirty="0"/>
                    </a:p>
                  </a:txBody>
                  <a:tcPr marL="80998" marR="80998"/>
                </a:tc>
                <a:extLst>
                  <a:ext uri="{0D108BD9-81ED-4DB2-BD59-A6C34878D82A}">
                    <a16:rowId xmlns:a16="http://schemas.microsoft.com/office/drawing/2014/main" xmlns="" val="124669685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xmlns:aink="http://schemas.microsoft.com/office/drawing/2016/ink" xmlns="" Requires="p14 aink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7AB4DE26-6027-BC4A-C08C-CF20E9AB0FA7}"/>
                  </a:ext>
                </a:extLst>
              </p14:cNvPr>
              <p14:cNvContentPartPr/>
              <p14:nvPr/>
            </p14:nvContentPartPr>
            <p14:xfrm>
              <a:off x="-905255" y="378436"/>
              <a:ext cx="360" cy="36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xmlns="" xmlns:aink="http://schemas.microsoft.com/office/drawing/2016/ink" xmlns:p14="http://schemas.microsoft.com/office/powerpoint/2010/main" id="{7AB4DE26-6027-BC4A-C08C-CF20E9AB0FA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914255" y="324796"/>
                <a:ext cx="18000" cy="10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:aink="http://schemas.microsoft.com/office/drawing/2016/ink" xmlns="" Requires="p14 aink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54E03D75-3F04-04E1-652F-D1D74ACF9D9E}"/>
                  </a:ext>
                </a:extLst>
              </p14:cNvPr>
              <p14:cNvContentPartPr/>
              <p14:nvPr/>
            </p14:nvContentPartPr>
            <p14:xfrm>
              <a:off x="7388785" y="2585596"/>
              <a:ext cx="360" cy="3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xmlns="" xmlns:aink="http://schemas.microsoft.com/office/drawing/2016/ink" xmlns:p14="http://schemas.microsoft.com/office/powerpoint/2010/main" id="{54E03D75-3F04-04E1-652F-D1D74ACF9D9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79785" y="2531956"/>
                <a:ext cx="18000" cy="1080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128792" cy="576064"/>
          </a:xfrm>
          <a:solidFill>
            <a:schemeClr val="accent3"/>
          </a:solidFill>
        </p:spPr>
        <p:txBody>
          <a:bodyPr>
            <a:no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Detail of Vacant post 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xmlns="" id="{4B14990B-655A-5E95-6BF6-CFDA6955AA5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47596439"/>
              </p:ext>
            </p:extLst>
          </p:nvPr>
        </p:nvGraphicFramePr>
        <p:xfrm>
          <a:off x="971600" y="1196752"/>
          <a:ext cx="7289800" cy="3312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>
                  <a:extLst>
                    <a:ext uri="{9D8B030D-6E8A-4147-A177-3AD203B41FA5}">
                      <a16:colId xmlns:a16="http://schemas.microsoft.com/office/drawing/2014/main" xmlns="" val="1420887679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xmlns="" val="3374995492"/>
                    </a:ext>
                  </a:extLst>
                </a:gridCol>
                <a:gridCol w="1650926">
                  <a:extLst>
                    <a:ext uri="{9D8B030D-6E8A-4147-A177-3AD203B41FA5}">
                      <a16:colId xmlns:a16="http://schemas.microsoft.com/office/drawing/2014/main" xmlns="" val="688799414"/>
                    </a:ext>
                  </a:extLst>
                </a:gridCol>
                <a:gridCol w="1822450">
                  <a:extLst>
                    <a:ext uri="{9D8B030D-6E8A-4147-A177-3AD203B41FA5}">
                      <a16:colId xmlns:a16="http://schemas.microsoft.com/office/drawing/2014/main" xmlns="" val="971829421"/>
                    </a:ext>
                  </a:extLst>
                </a:gridCol>
              </a:tblGrid>
              <a:tr h="828092">
                <a:tc>
                  <a:txBody>
                    <a:bodyPr/>
                    <a:lstStyle/>
                    <a:p>
                      <a:r>
                        <a:rPr lang="en-US" dirty="0"/>
                        <a:t>Sr. No.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Name of Post 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QTY.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Vacant From 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5457370"/>
                  </a:ext>
                </a:extLst>
              </a:tr>
              <a:tr h="828092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Principal 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27-09-2023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92156309"/>
                  </a:ext>
                </a:extLst>
              </a:tr>
              <a:tr h="828092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Trade Instructor 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08-07-2024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69897234"/>
                  </a:ext>
                </a:extLst>
              </a:tr>
              <a:tr h="828092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Senior Assistant 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03-08-2013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3666876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260648"/>
            <a:ext cx="7290054" cy="1000472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IN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ADMISSION-STATUS</a:t>
            </a:r>
            <a:endParaRPr lang="en-US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10344645"/>
              </p:ext>
            </p:extLst>
          </p:nvPr>
        </p:nvGraphicFramePr>
        <p:xfrm>
          <a:off x="500034" y="1500174"/>
          <a:ext cx="8215370" cy="4096706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3574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475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1268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493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1941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2869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500066">
                <a:tc gridSpan="7">
                  <a:txBody>
                    <a:bodyPr/>
                    <a:lstStyle/>
                    <a:p>
                      <a:pPr algn="ctr"/>
                      <a:r>
                        <a:rPr lang="en-IN" sz="2000" dirty="0">
                          <a:solidFill>
                            <a:schemeClr val="accent1"/>
                          </a:solidFill>
                        </a:rPr>
                        <a:t>TRADE           FITTER</a:t>
                      </a:r>
                      <a:endParaRPr lang="en-US" sz="20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b="1" dirty="0"/>
                        <a:t>Sr. No. </a:t>
                      </a:r>
                      <a:endParaRPr lang="en-US" sz="1400" b="1" dirty="0"/>
                    </a:p>
                    <a:p>
                      <a:pPr algn="just"/>
                      <a:endParaRPr lang="en-US" sz="1400" b="1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IN" sz="1100" b="1" dirty="0"/>
                        <a:t>2018-19</a:t>
                      </a:r>
                      <a:endParaRPr lang="en-US" sz="1100" b="1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IN" sz="1100" b="1" dirty="0"/>
                        <a:t>2019-20</a:t>
                      </a:r>
                      <a:endParaRPr lang="en-US" sz="1100" b="1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IN" sz="1100" b="1" dirty="0"/>
                        <a:t>2020-21</a:t>
                      </a:r>
                      <a:endParaRPr lang="en-US" sz="1100" b="1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IN" sz="1100" b="1" dirty="0"/>
                        <a:t>2021-22</a:t>
                      </a:r>
                      <a:endParaRPr lang="en-US" sz="1100" b="1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IN" sz="1100" b="1" dirty="0"/>
                        <a:t>2022-23</a:t>
                      </a:r>
                      <a:endParaRPr lang="en-US" sz="1100" b="1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IN" sz="1100" b="1" dirty="0"/>
                        <a:t>2023-24</a:t>
                      </a:r>
                      <a:endParaRPr lang="en-US" sz="1100" b="1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7180">
                <a:tc>
                  <a:txBody>
                    <a:bodyPr/>
                    <a:lstStyle/>
                    <a:p>
                      <a:r>
                        <a:rPr lang="en-IN" sz="1400" dirty="0"/>
                        <a:t>Total No. of Students Enrolled</a:t>
                      </a:r>
                      <a:r>
                        <a:rPr lang="en-IN" sz="1400" baseline="0" dirty="0"/>
                        <a:t>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21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20</a:t>
                      </a:r>
                    </a:p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20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20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20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20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4314">
                <a:tc>
                  <a:txBody>
                    <a:bodyPr/>
                    <a:lstStyle/>
                    <a:p>
                      <a:r>
                        <a:rPr lang="en-IN" sz="1400" dirty="0"/>
                        <a:t>Total No. of  Drop out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02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02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01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01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6235">
                <a:tc>
                  <a:txBody>
                    <a:bodyPr/>
                    <a:lstStyle/>
                    <a:p>
                      <a:r>
                        <a:rPr lang="en-IN" sz="1400" dirty="0"/>
                        <a:t>Appeared </a:t>
                      </a:r>
                      <a:r>
                        <a:rPr lang="en-IN" sz="1400" baseline="0" dirty="0"/>
                        <a:t> </a:t>
                      </a:r>
                      <a:r>
                        <a:rPr lang="en-IN" sz="1400" dirty="0"/>
                        <a:t>in Final Exam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19</a:t>
                      </a:r>
                    </a:p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18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19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20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28627">
                <a:tc gridSpan="7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b="1" dirty="0">
                          <a:solidFill>
                            <a:schemeClr val="accent1"/>
                          </a:solidFill>
                        </a:rPr>
                        <a:t>TRADE            ELECTRICIAN </a:t>
                      </a:r>
                      <a:endParaRPr lang="en-US" sz="1800" b="1" dirty="0">
                        <a:solidFill>
                          <a:schemeClr val="accent1"/>
                        </a:solidFill>
                      </a:endParaRPr>
                    </a:p>
                    <a:p>
                      <a:pPr algn="ctr"/>
                      <a:endParaRPr lang="en-US" sz="2000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0038">
                <a:tc>
                  <a:txBody>
                    <a:bodyPr/>
                    <a:lstStyle/>
                    <a:p>
                      <a:r>
                        <a:rPr lang="en-IN" sz="1400" dirty="0"/>
                        <a:t>Total No. of Students Enrolled</a:t>
                      </a:r>
                      <a:r>
                        <a:rPr lang="en-IN" sz="1400" baseline="0" dirty="0"/>
                        <a:t>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21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20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20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20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20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20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0038">
                <a:tc>
                  <a:txBody>
                    <a:bodyPr/>
                    <a:lstStyle/>
                    <a:p>
                      <a:r>
                        <a:rPr lang="en-IN" sz="1400" dirty="0"/>
                        <a:t>Total No. of  Drop out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01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01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01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01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0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0038">
                <a:tc>
                  <a:txBody>
                    <a:bodyPr/>
                    <a:lstStyle/>
                    <a:p>
                      <a:r>
                        <a:rPr lang="en-IN" sz="1400" dirty="0"/>
                        <a:t>Appeared </a:t>
                      </a:r>
                      <a:r>
                        <a:rPr lang="en-IN" sz="1400" baseline="0" dirty="0"/>
                        <a:t> </a:t>
                      </a:r>
                      <a:r>
                        <a:rPr lang="en-IN" sz="1400" dirty="0"/>
                        <a:t>in Final Exam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20</a:t>
                      </a:r>
                    </a:p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19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19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20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19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20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65403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IN" sz="4000" dirty="0">
                <a:solidFill>
                  <a:srgbClr val="FF0000"/>
                </a:solidFill>
              </a:rPr>
              <a:t>RESULT   DETAIL</a:t>
            </a:r>
            <a:endParaRPr lang="en-US" sz="4000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70152144"/>
              </p:ext>
            </p:extLst>
          </p:nvPr>
        </p:nvGraphicFramePr>
        <p:xfrm>
          <a:off x="457200" y="1071563"/>
          <a:ext cx="8229600" cy="416814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9003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73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5732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2871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en-IN" sz="3200" dirty="0"/>
                        <a:t>TRADE        ELECTRICIAN </a:t>
                      </a:r>
                      <a:endParaRPr lang="en-US" sz="32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b="1" dirty="0">
                          <a:solidFill>
                            <a:srgbClr val="0070C0"/>
                          </a:solidFill>
                        </a:rPr>
                        <a:t>Batch Wise Detail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b="1" dirty="0">
                          <a:solidFill>
                            <a:srgbClr val="0070C0"/>
                          </a:solidFill>
                        </a:rPr>
                        <a:t>2019-2021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b="1" dirty="0">
                          <a:solidFill>
                            <a:srgbClr val="0070C0"/>
                          </a:solidFill>
                        </a:rPr>
                        <a:t>2020-2022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b="1" dirty="0">
                          <a:solidFill>
                            <a:srgbClr val="0070C0"/>
                          </a:solidFill>
                        </a:rPr>
                        <a:t>2021-2023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b="1" dirty="0">
                          <a:solidFill>
                            <a:srgbClr val="0070C0"/>
                          </a:solidFill>
                        </a:rPr>
                        <a:t>2022-2024</a:t>
                      </a:r>
                      <a:endParaRPr lang="en-US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35973">
                <a:tc>
                  <a:txBody>
                    <a:bodyPr/>
                    <a:lstStyle/>
                    <a:p>
                      <a:r>
                        <a:rPr lang="en-IN" sz="1800" dirty="0"/>
                        <a:t>Total No. of Students Enrolled</a:t>
                      </a:r>
                      <a:r>
                        <a:rPr lang="en-IN" sz="1800" baseline="0" dirty="0"/>
                        <a:t> </a:t>
                      </a:r>
                      <a:endParaRPr lang="en-US" sz="1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002060"/>
                          </a:solidFill>
                        </a:rPr>
                        <a:t>20</a:t>
                      </a:r>
                      <a:endParaRPr lang="en-US" sz="14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002060"/>
                          </a:solidFill>
                        </a:rPr>
                        <a:t>20</a:t>
                      </a:r>
                      <a:endParaRPr lang="en-US" sz="14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002060"/>
                          </a:solidFill>
                        </a:rPr>
                        <a:t>20</a:t>
                      </a:r>
                      <a:endParaRPr lang="en-US" sz="14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002060"/>
                          </a:solidFill>
                        </a:rPr>
                        <a:t>20</a:t>
                      </a:r>
                    </a:p>
                    <a:p>
                      <a:pPr algn="ctr"/>
                      <a:endParaRPr lang="en-US" sz="14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673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/>
                        <a:t>Appeared </a:t>
                      </a:r>
                      <a:r>
                        <a:rPr lang="en-IN" sz="1800" baseline="0" dirty="0"/>
                        <a:t> </a:t>
                      </a:r>
                      <a:r>
                        <a:rPr lang="en-IN" sz="1800" dirty="0"/>
                        <a:t>in Final Exam </a:t>
                      </a:r>
                      <a:endParaRPr lang="en-US" sz="1800" dirty="0"/>
                    </a:p>
                    <a:p>
                      <a:endParaRPr lang="en-US" sz="18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002060"/>
                          </a:solidFill>
                        </a:rPr>
                        <a:t>19</a:t>
                      </a:r>
                      <a:endParaRPr lang="en-US" sz="14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002060"/>
                          </a:solidFill>
                        </a:rPr>
                        <a:t>19</a:t>
                      </a:r>
                      <a:endParaRPr lang="en-US" sz="14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002060"/>
                          </a:solidFill>
                        </a:rPr>
                        <a:t>20</a:t>
                      </a:r>
                      <a:endParaRPr lang="en-US" sz="14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002060"/>
                          </a:solidFill>
                        </a:rPr>
                        <a:t>20</a:t>
                      </a:r>
                    </a:p>
                    <a:p>
                      <a:pPr algn="ctr"/>
                      <a:endParaRPr lang="en-US" sz="14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416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/>
                        <a:t>Total No. of pass out </a:t>
                      </a:r>
                      <a:endParaRPr lang="en-US" sz="1800" dirty="0"/>
                    </a:p>
                    <a:p>
                      <a:endParaRPr lang="en-US" sz="18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002060"/>
                          </a:solidFill>
                        </a:rPr>
                        <a:t>19</a:t>
                      </a:r>
                      <a:endParaRPr lang="en-US" sz="14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002060"/>
                          </a:solidFill>
                        </a:rPr>
                        <a:t>19</a:t>
                      </a:r>
                      <a:endParaRPr lang="en-US" sz="14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002060"/>
                          </a:solidFill>
                        </a:rPr>
                        <a:t>20</a:t>
                      </a:r>
                      <a:endParaRPr lang="en-US" sz="14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en-US" sz="1400" dirty="0">
                          <a:solidFill>
                            <a:srgbClr val="002060"/>
                          </a:solidFill>
                        </a:rPr>
                        <a:t>20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73121">
                <a:tc>
                  <a:txBody>
                    <a:bodyPr/>
                    <a:lstStyle/>
                    <a:p>
                      <a:r>
                        <a:rPr lang="en-IN" sz="2000" dirty="0"/>
                        <a:t>Result</a:t>
                      </a:r>
                      <a:r>
                        <a:rPr lang="en-IN" sz="2000" baseline="0" dirty="0"/>
                        <a:t> Percentage (%)</a:t>
                      </a:r>
                      <a:endParaRPr lang="en-US" sz="2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C00000"/>
                          </a:solidFill>
                        </a:rPr>
                        <a:t>100</a:t>
                      </a:r>
                      <a:endParaRPr 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C00000"/>
                          </a:solidFill>
                        </a:rPr>
                        <a:t>100</a:t>
                      </a:r>
                      <a:endParaRPr 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C00000"/>
                          </a:solidFill>
                        </a:rPr>
                        <a:t>100</a:t>
                      </a:r>
                      <a:endParaRPr 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C00000"/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86182" y="32861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>
    <p:wipe dir="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988</TotalTime>
  <Words>665</Words>
  <Application>Microsoft Office PowerPoint</Application>
  <PresentationFormat>On-screen Show (4:3)</PresentationFormat>
  <Paragraphs>295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Integral</vt:lpstr>
      <vt:lpstr>Slide 1</vt:lpstr>
      <vt:lpstr>INSTITUTE  PROFILE </vt:lpstr>
      <vt:lpstr>Slide 3</vt:lpstr>
      <vt:lpstr>INDUSTRIAL TRAINING INSTITUE  SHRI NAINA DEVI JI  </vt:lpstr>
      <vt:lpstr>PHYSICAL             INFRASTRUCTURE </vt:lpstr>
      <vt:lpstr>STAFF POSITION STATUS   (under Budgetary Head)</vt:lpstr>
      <vt:lpstr>Detail of Vacant post </vt:lpstr>
      <vt:lpstr>ADMISSION-STATUS</vt:lpstr>
      <vt:lpstr>RESULT   DETAIL</vt:lpstr>
      <vt:lpstr>RESULT   DETAIL</vt:lpstr>
      <vt:lpstr>PLACEMENT  DETAIL</vt:lpstr>
      <vt:lpstr>IT INFRASTRUCTURE </vt:lpstr>
      <vt:lpstr>-2</vt:lpstr>
      <vt:lpstr>-3</vt:lpstr>
      <vt:lpstr>-4</vt:lpstr>
      <vt:lpstr>LEARNING RESOURCE     (LIBRARY)</vt:lpstr>
      <vt:lpstr>ELECTRICIAN          LAB</vt:lpstr>
      <vt:lpstr>ELECTRICIAN     WORKSHOP</vt:lpstr>
      <vt:lpstr>-2</vt:lpstr>
      <vt:lpstr>-3</vt:lpstr>
      <vt:lpstr>-4</vt:lpstr>
      <vt:lpstr>FITTER      WORKSHOP</vt:lpstr>
      <vt:lpstr>-2</vt:lpstr>
      <vt:lpstr>WORKING ON LATHE  MACHINE </vt:lpstr>
      <vt:lpstr>HYDRAULIC &amp; PNEUMATIC  LAB</vt:lpstr>
      <vt:lpstr>CLASS  ROOM</vt:lpstr>
      <vt:lpstr> road Safety Activities </vt:lpstr>
      <vt:lpstr>Road Safety Activities</vt:lpstr>
      <vt:lpstr>AntI -DRUG ABUSE Activities </vt:lpstr>
      <vt:lpstr>Deliver Lecture on world aids day programm to  organize in this Institute  by Health Educator Sh. Rama avtar from health family welfare Department.</vt:lpstr>
      <vt:lpstr>Poster Making Competition on AIDS Day</vt:lpstr>
      <vt:lpstr>Slide 32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on theme :</dc:title>
  <dc:creator>hp</dc:creator>
  <cp:lastModifiedBy>HP</cp:lastModifiedBy>
  <cp:revision>131</cp:revision>
  <dcterms:created xsi:type="dcterms:W3CDTF">2024-05-09T06:20:47Z</dcterms:created>
  <dcterms:modified xsi:type="dcterms:W3CDTF">2025-02-14T06:35:50Z</dcterms:modified>
</cp:coreProperties>
</file>